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1"/>
    <p:sldMasterId id="2147483683" r:id="rId2"/>
  </p:sldMasterIdLst>
  <p:notesMasterIdLst>
    <p:notesMasterId r:id="rId22"/>
  </p:notesMasterIdLst>
  <p:handoutMasterIdLst>
    <p:handoutMasterId r:id="rId23"/>
  </p:handoutMasterIdLst>
  <p:sldIdLst>
    <p:sldId id="277" r:id="rId3"/>
    <p:sldId id="278" r:id="rId4"/>
    <p:sldId id="266" r:id="rId5"/>
    <p:sldId id="281" r:id="rId6"/>
    <p:sldId id="280" r:id="rId7"/>
    <p:sldId id="283" r:id="rId8"/>
    <p:sldId id="282" r:id="rId9"/>
    <p:sldId id="286" r:id="rId10"/>
    <p:sldId id="284" r:id="rId11"/>
    <p:sldId id="287" r:id="rId12"/>
    <p:sldId id="288" r:id="rId13"/>
    <p:sldId id="295" r:id="rId14"/>
    <p:sldId id="289" r:id="rId15"/>
    <p:sldId id="290" r:id="rId16"/>
    <p:sldId id="291" r:id="rId17"/>
    <p:sldId id="296" r:id="rId18"/>
    <p:sldId id="292" r:id="rId19"/>
    <p:sldId id="293" r:id="rId20"/>
    <p:sldId id="275" r:id="rId21"/>
  </p:sldIdLst>
  <p:sldSz cx="9144000" cy="5715000" type="screen16x10"/>
  <p:notesSz cx="7315200" cy="96012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004873"/>
    <a:srgbClr val="663300"/>
    <a:srgbClr val="FFFF00"/>
    <a:srgbClr val="1C1C1C"/>
    <a:srgbClr val="2A5972"/>
    <a:srgbClr val="0097E1"/>
    <a:srgbClr val="0066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784" autoAdjust="0"/>
    <p:restoredTop sz="93792" autoAdjust="0"/>
  </p:normalViewPr>
  <p:slideViewPr>
    <p:cSldViewPr snapToObjects="1">
      <p:cViewPr>
        <p:scale>
          <a:sx n="100" d="100"/>
          <a:sy n="100" d="100"/>
        </p:scale>
        <p:origin x="1160" y="432"/>
      </p:cViewPr>
      <p:guideLst>
        <p:guide orient="horz" pos="180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pPr>
              <a:defRPr/>
            </a:pPr>
            <a:fld id="{7934B8E3-8A43-4FB9-925A-2F67C1AB0951}" type="datetimeFigureOut">
              <a:rPr lang="en-US"/>
              <a:pPr>
                <a:defRPr/>
              </a:pPr>
              <a:t>11/29/16</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pPr>
              <a:defRPr/>
            </a:pPr>
            <a:fld id="{ADDB2A9C-6D4A-4571-ABEF-5704506BC3DB}" type="slidenum">
              <a:rPr lang="en-US"/>
              <a:pPr>
                <a:defRPr/>
              </a:pPr>
              <a:t>‹#›</a:t>
            </a:fld>
            <a:endParaRPr lang="en-US"/>
          </a:p>
        </p:txBody>
      </p:sp>
    </p:spTree>
    <p:extLst>
      <p:ext uri="{BB962C8B-B14F-4D97-AF65-F5344CB8AC3E}">
        <p14:creationId xmlns:p14="http://schemas.microsoft.com/office/powerpoint/2010/main" val="21566690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916BFCC3-C746-4A72-9494-9ED85800B19D}" type="datetimeFigureOut">
              <a:rPr lang="en-US" smtClean="0"/>
              <a:t>11/29/16</a:t>
            </a:fld>
            <a:endParaRPr lang="en-US"/>
          </a:p>
        </p:txBody>
      </p:sp>
      <p:sp>
        <p:nvSpPr>
          <p:cNvPr id="4" name="Slide Image Placeholder 3"/>
          <p:cNvSpPr>
            <a:spLocks noGrp="1" noRot="1" noChangeAspect="1"/>
          </p:cNvSpPr>
          <p:nvPr>
            <p:ph type="sldImg" idx="2"/>
          </p:nvPr>
        </p:nvSpPr>
        <p:spPr>
          <a:xfrm>
            <a:off x="777875" y="720725"/>
            <a:ext cx="5759450" cy="3600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B44F5B7B-C630-438A-B662-A8A69DD104B7}" type="slidenum">
              <a:rPr lang="en-US" smtClean="0"/>
              <a:t>‹#›</a:t>
            </a:fld>
            <a:endParaRPr lang="en-US"/>
          </a:p>
        </p:txBody>
      </p:sp>
    </p:spTree>
    <p:extLst>
      <p:ext uri="{BB962C8B-B14F-4D97-AF65-F5344CB8AC3E}">
        <p14:creationId xmlns:p14="http://schemas.microsoft.com/office/powerpoint/2010/main" val="1958142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720725"/>
            <a:ext cx="5759450" cy="3600450"/>
          </a:xfrm>
        </p:spPr>
      </p:sp>
      <p:sp>
        <p:nvSpPr>
          <p:cNvPr id="3" name="Notes Placeholder 2"/>
          <p:cNvSpPr>
            <a:spLocks noGrp="1"/>
          </p:cNvSpPr>
          <p:nvPr>
            <p:ph type="body" idx="1"/>
          </p:nvPr>
        </p:nvSpPr>
        <p:spPr/>
        <p:txBody>
          <a:bodyPr/>
          <a:lstStyle/>
          <a:p>
            <a:r>
              <a:rPr lang="en-US" sz="1200" dirty="0" smtClean="0">
                <a:solidFill>
                  <a:prstClr val="black"/>
                </a:solidFill>
                <a:latin typeface="Constantia"/>
              </a:rPr>
              <a:t>Restructured in late 1990’s to conform with industry’s  move away from a vertically integrated cost-based rates</a:t>
            </a:r>
            <a:endParaRPr lang="en-US" dirty="0"/>
          </a:p>
        </p:txBody>
      </p:sp>
      <p:sp>
        <p:nvSpPr>
          <p:cNvPr id="4" name="Slide Number Placeholder 3"/>
          <p:cNvSpPr>
            <a:spLocks noGrp="1"/>
          </p:cNvSpPr>
          <p:nvPr>
            <p:ph type="sldNum" sz="quarter" idx="10"/>
          </p:nvPr>
        </p:nvSpPr>
        <p:spPr/>
        <p:txBody>
          <a:bodyPr/>
          <a:lstStyle/>
          <a:p>
            <a:fld id="{B44F5B7B-C630-438A-B662-A8A69DD104B7}" type="slidenum">
              <a:rPr lang="en-US" smtClean="0"/>
              <a:t>2</a:t>
            </a:fld>
            <a:endParaRPr lang="en-US"/>
          </a:p>
        </p:txBody>
      </p:sp>
    </p:spTree>
    <p:extLst>
      <p:ext uri="{BB962C8B-B14F-4D97-AF65-F5344CB8AC3E}">
        <p14:creationId xmlns:p14="http://schemas.microsoft.com/office/powerpoint/2010/main" val="3179354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Undermines sustainability of markets long term</a:t>
            </a:r>
          </a:p>
          <a:p>
            <a:endParaRPr lang="en-US" dirty="0"/>
          </a:p>
        </p:txBody>
      </p:sp>
      <p:sp>
        <p:nvSpPr>
          <p:cNvPr id="4" name="Slide Number Placeholder 3"/>
          <p:cNvSpPr>
            <a:spLocks noGrp="1"/>
          </p:cNvSpPr>
          <p:nvPr>
            <p:ph type="sldNum" sz="quarter" idx="10"/>
          </p:nvPr>
        </p:nvSpPr>
        <p:spPr/>
        <p:txBody>
          <a:bodyPr/>
          <a:lstStyle/>
          <a:p>
            <a:fld id="{B44F5B7B-C630-438A-B662-A8A69DD104B7}" type="slidenum">
              <a:rPr lang="en-US" smtClean="0"/>
              <a:t>6</a:t>
            </a:fld>
            <a:endParaRPr lang="en-US"/>
          </a:p>
        </p:txBody>
      </p:sp>
    </p:spTree>
    <p:extLst>
      <p:ext uri="{BB962C8B-B14F-4D97-AF65-F5344CB8AC3E}">
        <p14:creationId xmlns:p14="http://schemas.microsoft.com/office/powerpoint/2010/main" val="364336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 critical question is whether the markets should  accommodate state policies or whether state policies should be achieved directly through the centralized markets administered by ISO-NE.</a:t>
            </a:r>
          </a:p>
          <a:p>
            <a:endParaRPr lang="en-US" dirty="0"/>
          </a:p>
        </p:txBody>
      </p:sp>
      <p:sp>
        <p:nvSpPr>
          <p:cNvPr id="4" name="Slide Number Placeholder 3"/>
          <p:cNvSpPr>
            <a:spLocks noGrp="1"/>
          </p:cNvSpPr>
          <p:nvPr>
            <p:ph type="sldNum" sz="quarter" idx="10"/>
          </p:nvPr>
        </p:nvSpPr>
        <p:spPr/>
        <p:txBody>
          <a:bodyPr/>
          <a:lstStyle/>
          <a:p>
            <a:fld id="{B44F5B7B-C630-438A-B662-A8A69DD104B7}" type="slidenum">
              <a:rPr lang="en-US" smtClean="0"/>
              <a:t>8</a:t>
            </a:fld>
            <a:endParaRPr lang="en-US"/>
          </a:p>
        </p:txBody>
      </p:sp>
    </p:spTree>
    <p:extLst>
      <p:ext uri="{BB962C8B-B14F-4D97-AF65-F5344CB8AC3E}">
        <p14:creationId xmlns:p14="http://schemas.microsoft.com/office/powerpoint/2010/main" val="576036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FCEM</a:t>
            </a:r>
            <a:r>
              <a:rPr lang="en-US" baseline="0" dirty="0" smtClean="0"/>
              <a:t> – designed to support both existing and new resources.</a:t>
            </a:r>
            <a:endParaRPr lang="en-US" dirty="0"/>
          </a:p>
        </p:txBody>
      </p:sp>
      <p:sp>
        <p:nvSpPr>
          <p:cNvPr id="4" name="Slide Number Placeholder 3"/>
          <p:cNvSpPr>
            <a:spLocks noGrp="1"/>
          </p:cNvSpPr>
          <p:nvPr>
            <p:ph type="sldNum" sz="quarter" idx="10"/>
          </p:nvPr>
        </p:nvSpPr>
        <p:spPr/>
        <p:txBody>
          <a:bodyPr/>
          <a:lstStyle/>
          <a:p>
            <a:fld id="{B44F5B7B-C630-438A-B662-A8A69DD104B7}" type="slidenum">
              <a:rPr lang="en-US" smtClean="0"/>
              <a:t>9</a:t>
            </a:fld>
            <a:endParaRPr lang="en-US"/>
          </a:p>
        </p:txBody>
      </p:sp>
    </p:spTree>
    <p:extLst>
      <p:ext uri="{BB962C8B-B14F-4D97-AF65-F5344CB8AC3E}">
        <p14:creationId xmlns:p14="http://schemas.microsoft.com/office/powerpoint/2010/main" val="27145142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Gold Standard for Economists</a:t>
            </a:r>
          </a:p>
          <a:p>
            <a:r>
              <a:rPr lang="en-US" dirty="0" smtClean="0"/>
              <a:t>“best design, but probably least likely to be implemented.</a:t>
            </a:r>
          </a:p>
          <a:p>
            <a:endParaRPr lang="en-US" dirty="0" smtClean="0"/>
          </a:p>
          <a:p>
            <a:r>
              <a:rPr lang="en-US" dirty="0" smtClean="0"/>
              <a:t>Cost Allocation Proposal:</a:t>
            </a:r>
          </a:p>
          <a:p>
            <a:r>
              <a:rPr lang="en-US" dirty="0" smtClean="0"/>
              <a:t>Compare</a:t>
            </a:r>
            <a:r>
              <a:rPr lang="en-US" baseline="0" dirty="0" smtClean="0"/>
              <a:t> state goals against contracted resources to determine shortfall.  Resources with PPA not eligible to keep LMP adder.  Only non-emitting, non contracted units keep the adder in LMP.  </a:t>
            </a:r>
            <a:endParaRPr lang="en-US" dirty="0"/>
          </a:p>
        </p:txBody>
      </p:sp>
      <p:sp>
        <p:nvSpPr>
          <p:cNvPr id="4" name="Slide Number Placeholder 3"/>
          <p:cNvSpPr>
            <a:spLocks noGrp="1"/>
          </p:cNvSpPr>
          <p:nvPr>
            <p:ph type="sldNum" sz="quarter" idx="10"/>
          </p:nvPr>
        </p:nvSpPr>
        <p:spPr/>
        <p:txBody>
          <a:bodyPr/>
          <a:lstStyle/>
          <a:p>
            <a:fld id="{B44F5B7B-C630-438A-B662-A8A69DD104B7}" type="slidenum">
              <a:rPr lang="en-US" smtClean="0"/>
              <a:t>10</a:t>
            </a:fld>
            <a:endParaRPr lang="en-US"/>
          </a:p>
        </p:txBody>
      </p:sp>
    </p:spTree>
    <p:extLst>
      <p:ext uri="{BB962C8B-B14F-4D97-AF65-F5344CB8AC3E}">
        <p14:creationId xmlns:p14="http://schemas.microsoft.com/office/powerpoint/2010/main" val="9980696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4F5B7B-C630-438A-B662-A8A69DD104B7}" type="slidenum">
              <a:rPr lang="en-US" smtClean="0"/>
              <a:t>12</a:t>
            </a:fld>
            <a:endParaRPr lang="en-US"/>
          </a:p>
        </p:txBody>
      </p:sp>
    </p:spTree>
    <p:extLst>
      <p:ext uri="{BB962C8B-B14F-4D97-AF65-F5344CB8AC3E}">
        <p14:creationId xmlns:p14="http://schemas.microsoft.com/office/powerpoint/2010/main" val="27116094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they are already defined in the six states, with clear eligibility</a:t>
            </a:r>
          </a:p>
          <a:p>
            <a:r>
              <a:rPr lang="en-US" dirty="0" smtClean="0"/>
              <a:t>and numerical requirements;</a:t>
            </a:r>
          </a:p>
          <a:p>
            <a:r>
              <a:rPr lang="en-US" dirty="0" smtClean="0"/>
              <a:t>ii) they are generally interchangeable within (and beyond) the</a:t>
            </a:r>
          </a:p>
          <a:p>
            <a:r>
              <a:rPr lang="en-US" dirty="0" smtClean="0"/>
              <a:t>region; and</a:t>
            </a:r>
          </a:p>
          <a:p>
            <a:r>
              <a:rPr lang="en-US" dirty="0" smtClean="0"/>
              <a:t> iii) they trade in a spot/prompt market for RPS compliance,</a:t>
            </a:r>
          </a:p>
          <a:p>
            <a:r>
              <a:rPr lang="en-US" dirty="0" smtClean="0"/>
              <a:t>providing a price and mechanism for settling imbalances in</a:t>
            </a:r>
          </a:p>
          <a:p>
            <a:r>
              <a:rPr lang="en-US" dirty="0" smtClean="0"/>
              <a:t>forward positions</a:t>
            </a:r>
            <a:endParaRPr lang="en-US" dirty="0"/>
          </a:p>
        </p:txBody>
      </p:sp>
      <p:sp>
        <p:nvSpPr>
          <p:cNvPr id="4" name="Slide Number Placeholder 3"/>
          <p:cNvSpPr>
            <a:spLocks noGrp="1"/>
          </p:cNvSpPr>
          <p:nvPr>
            <p:ph type="sldNum" sz="quarter" idx="10"/>
          </p:nvPr>
        </p:nvSpPr>
        <p:spPr/>
        <p:txBody>
          <a:bodyPr/>
          <a:lstStyle/>
          <a:p>
            <a:fld id="{B44F5B7B-C630-438A-B662-A8A69DD104B7}" type="slidenum">
              <a:rPr lang="en-US" smtClean="0"/>
              <a:t>14</a:t>
            </a:fld>
            <a:endParaRPr lang="en-US"/>
          </a:p>
        </p:txBody>
      </p:sp>
    </p:spTree>
    <p:extLst>
      <p:ext uri="{BB962C8B-B14F-4D97-AF65-F5344CB8AC3E}">
        <p14:creationId xmlns:p14="http://schemas.microsoft.com/office/powerpoint/2010/main" val="11949399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Total mkt cost – buy all in between:</a:t>
            </a:r>
          </a:p>
          <a:p>
            <a:r>
              <a:rPr lang="en-US" sz="1200" b="0" i="0" u="none" strike="noStrike" kern="1200" baseline="0" dirty="0" smtClean="0">
                <a:solidFill>
                  <a:schemeClr val="tx1"/>
                </a:solidFill>
                <a:latin typeface="+mn-lt"/>
                <a:ea typeface="+mn-ea"/>
                <a:cs typeface="+mn-cs"/>
              </a:rPr>
              <a:t>(P1 X Q1) + (P2 x </a:t>
            </a:r>
            <a:r>
              <a:rPr lang="en-US" sz="1200" b="0" i="0" u="none" strike="noStrike" kern="1200" baseline="0" dirty="0" err="1" smtClean="0">
                <a:solidFill>
                  <a:schemeClr val="tx1"/>
                </a:solidFill>
                <a:latin typeface="+mn-lt"/>
                <a:ea typeface="+mn-ea"/>
                <a:cs typeface="+mn-cs"/>
              </a:rPr>
              <a:t>Q</a:t>
            </a:r>
            <a:r>
              <a:rPr lang="en-US" sz="1200" b="0" i="1" u="none" strike="noStrike" kern="1200" baseline="0" dirty="0" err="1" smtClean="0">
                <a:solidFill>
                  <a:schemeClr val="tx1"/>
                </a:solidFill>
                <a:latin typeface="+mn-lt"/>
                <a:ea typeface="+mn-ea"/>
                <a:cs typeface="+mn-cs"/>
              </a:rPr>
              <a:t>sp</a:t>
            </a:r>
            <a:r>
              <a:rPr lang="en-US" sz="1200" b="0" i="0" u="none" strike="noStrike" kern="1200" baseline="0" dirty="0" smtClean="0">
                <a:solidFill>
                  <a:schemeClr val="tx1"/>
                </a:solidFill>
                <a:latin typeface="+mn-lt"/>
                <a:ea typeface="+mn-ea"/>
                <a:cs typeface="+mn-cs"/>
              </a:rPr>
              <a:t>), or</a:t>
            </a:r>
          </a:p>
          <a:p>
            <a:r>
              <a:rPr lang="en-US" sz="1200" b="0" i="0" u="none" strike="noStrike" kern="1200" baseline="0" dirty="0" smtClean="0">
                <a:solidFill>
                  <a:schemeClr val="tx1"/>
                </a:solidFill>
                <a:latin typeface="+mn-lt"/>
                <a:ea typeface="+mn-ea"/>
                <a:cs typeface="+mn-cs"/>
              </a:rPr>
              <a:t> ($7.66/kw-</a:t>
            </a:r>
            <a:r>
              <a:rPr lang="en-US" sz="1200" b="0" i="0" u="none" strike="noStrike" kern="1200" baseline="0" dirty="0" err="1" smtClean="0">
                <a:solidFill>
                  <a:schemeClr val="tx1"/>
                </a:solidFill>
                <a:latin typeface="+mn-lt"/>
                <a:ea typeface="+mn-ea"/>
                <a:cs typeface="+mn-cs"/>
              </a:rPr>
              <a:t>mo</a:t>
            </a:r>
            <a:r>
              <a:rPr lang="en-US" sz="1200" b="0" i="0" u="none" strike="noStrike" kern="1200" baseline="0" dirty="0" smtClean="0">
                <a:solidFill>
                  <a:schemeClr val="tx1"/>
                </a:solidFill>
                <a:latin typeface="+mn-lt"/>
                <a:ea typeface="+mn-ea"/>
                <a:cs typeface="+mn-cs"/>
              </a:rPr>
              <a:t> x 35,429MW) +</a:t>
            </a:r>
          </a:p>
          <a:p>
            <a:r>
              <a:rPr lang="en-US" sz="1200" b="0" i="0" u="none" strike="noStrike" kern="1200" baseline="0" dirty="0" smtClean="0">
                <a:solidFill>
                  <a:schemeClr val="tx1"/>
                </a:solidFill>
                <a:latin typeface="+mn-lt"/>
                <a:ea typeface="+mn-ea"/>
                <a:cs typeface="+mn-cs"/>
              </a:rPr>
              <a:t>$6.83/kW-</a:t>
            </a:r>
            <a:r>
              <a:rPr lang="en-US" sz="1200" b="0" i="0" u="none" strike="noStrike" kern="1200" baseline="0" dirty="0" err="1" smtClean="0">
                <a:solidFill>
                  <a:schemeClr val="tx1"/>
                </a:solidFill>
                <a:latin typeface="+mn-lt"/>
                <a:ea typeface="+mn-ea"/>
                <a:cs typeface="+mn-cs"/>
              </a:rPr>
              <a:t>mo</a:t>
            </a:r>
            <a:r>
              <a:rPr lang="en-US" sz="1200" b="0" i="0" u="none" strike="noStrike" kern="1200" baseline="0" dirty="0" smtClean="0">
                <a:solidFill>
                  <a:schemeClr val="tx1"/>
                </a:solidFill>
                <a:latin typeface="+mn-lt"/>
                <a:ea typeface="+mn-ea"/>
                <a:cs typeface="+mn-cs"/>
              </a:rPr>
              <a:t> x 1,000MW) = $3,339 Million</a:t>
            </a: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Total Mkt cost – buy no in between</a:t>
            </a:r>
          </a:p>
          <a:p>
            <a:r>
              <a:rPr lang="en-US" sz="1200" b="0" i="0" u="none" strike="noStrike" kern="1200" baseline="0" dirty="0" smtClean="0">
                <a:solidFill>
                  <a:schemeClr val="tx1"/>
                </a:solidFill>
                <a:latin typeface="+mn-lt"/>
                <a:ea typeface="+mn-ea"/>
                <a:cs typeface="+mn-cs"/>
              </a:rPr>
              <a:t> (P1 x (Q1 – Q</a:t>
            </a:r>
            <a:r>
              <a:rPr lang="en-US" sz="1200" b="0" i="1" u="none" strike="noStrike" kern="1200" baseline="0" dirty="0" smtClean="0">
                <a:solidFill>
                  <a:schemeClr val="tx1"/>
                </a:solidFill>
                <a:latin typeface="+mn-lt"/>
                <a:ea typeface="+mn-ea"/>
                <a:cs typeface="+mn-cs"/>
              </a:rPr>
              <a:t>in-between</a:t>
            </a:r>
            <a:r>
              <a:rPr lang="en-US" sz="1200" b="0" i="0" u="none" strike="noStrike" kern="1200" baseline="0" dirty="0" smtClean="0">
                <a:solidFill>
                  <a:schemeClr val="tx1"/>
                </a:solidFill>
                <a:latin typeface="+mn-lt"/>
                <a:ea typeface="+mn-ea"/>
                <a:cs typeface="+mn-cs"/>
              </a:rPr>
              <a:t>)) + (P2 x </a:t>
            </a:r>
            <a:r>
              <a:rPr lang="en-US" sz="1200" b="0" i="0" u="none" strike="noStrike" kern="1200" baseline="0" dirty="0" err="1" smtClean="0">
                <a:solidFill>
                  <a:schemeClr val="tx1"/>
                </a:solidFill>
                <a:latin typeface="+mn-lt"/>
                <a:ea typeface="+mn-ea"/>
                <a:cs typeface="+mn-cs"/>
              </a:rPr>
              <a:t>Q</a:t>
            </a:r>
            <a:r>
              <a:rPr lang="en-US" sz="1200" b="0" i="1" u="none" strike="noStrike" kern="1200" baseline="0" dirty="0" err="1" smtClean="0">
                <a:solidFill>
                  <a:schemeClr val="tx1"/>
                </a:solidFill>
                <a:latin typeface="+mn-lt"/>
                <a:ea typeface="+mn-ea"/>
                <a:cs typeface="+mn-cs"/>
              </a:rPr>
              <a:t>sp</a:t>
            </a:r>
            <a:r>
              <a:rPr lang="en-US" sz="1200" b="0" i="0" u="none" strike="noStrike" kern="1200" baseline="0" dirty="0" smtClean="0">
                <a:solidFill>
                  <a:schemeClr val="tx1"/>
                </a:solidFill>
                <a:latin typeface="+mn-lt"/>
                <a:ea typeface="+mn-ea"/>
                <a:cs typeface="+mn-cs"/>
              </a:rPr>
              <a:t>),</a:t>
            </a:r>
          </a:p>
          <a:p>
            <a:r>
              <a:rPr lang="en-US" sz="1200" b="0" i="0" u="none" strike="noStrike" kern="1200" baseline="0" dirty="0" smtClean="0">
                <a:solidFill>
                  <a:schemeClr val="tx1"/>
                </a:solidFill>
                <a:latin typeface="+mn-lt"/>
                <a:ea typeface="+mn-ea"/>
                <a:cs typeface="+mn-cs"/>
              </a:rPr>
              <a:t>or</a:t>
            </a:r>
          </a:p>
          <a:p>
            <a:r>
              <a:rPr lang="en-US" sz="1200" b="0" i="0" u="none" strike="noStrike" kern="1200" baseline="0" dirty="0" smtClean="0">
                <a:solidFill>
                  <a:schemeClr val="tx1"/>
                </a:solidFill>
                <a:latin typeface="+mn-lt"/>
                <a:ea typeface="+mn-ea"/>
                <a:cs typeface="+mn-cs"/>
              </a:rPr>
              <a:t>$7.66/kW-</a:t>
            </a:r>
            <a:r>
              <a:rPr lang="en-US" sz="1200" b="0" i="0" u="none" strike="noStrike" kern="1200" baseline="0" dirty="0" err="1" smtClean="0">
                <a:solidFill>
                  <a:schemeClr val="tx1"/>
                </a:solidFill>
                <a:latin typeface="+mn-lt"/>
                <a:ea typeface="+mn-ea"/>
                <a:cs typeface="+mn-cs"/>
              </a:rPr>
              <a:t>mo</a:t>
            </a:r>
            <a:r>
              <a:rPr lang="en-US" sz="1200" b="0" i="0" u="none" strike="noStrike" kern="1200" baseline="0" dirty="0" smtClean="0">
                <a:solidFill>
                  <a:schemeClr val="tx1"/>
                </a:solidFill>
                <a:latin typeface="+mn-lt"/>
                <a:ea typeface="+mn-ea"/>
                <a:cs typeface="+mn-cs"/>
              </a:rPr>
              <a:t> x (35,429 - 825)MW +</a:t>
            </a:r>
          </a:p>
          <a:p>
            <a:r>
              <a:rPr lang="en-US" sz="1200" b="0" i="0" u="none" strike="noStrike" kern="1200" baseline="0" dirty="0" smtClean="0">
                <a:solidFill>
                  <a:schemeClr val="tx1"/>
                </a:solidFill>
                <a:latin typeface="+mn-lt"/>
                <a:ea typeface="+mn-ea"/>
                <a:cs typeface="+mn-cs"/>
              </a:rPr>
              <a:t>$6.83/kW-</a:t>
            </a:r>
            <a:r>
              <a:rPr lang="en-US" sz="1200" b="0" i="0" u="none" strike="noStrike" kern="1200" baseline="0" dirty="0" err="1" smtClean="0">
                <a:solidFill>
                  <a:schemeClr val="tx1"/>
                </a:solidFill>
                <a:latin typeface="+mn-lt"/>
                <a:ea typeface="+mn-ea"/>
                <a:cs typeface="+mn-cs"/>
              </a:rPr>
              <a:t>mo</a:t>
            </a:r>
            <a:r>
              <a:rPr lang="en-US" sz="1200" b="0" i="0" u="none" strike="noStrike" kern="1200" baseline="0" dirty="0" smtClean="0">
                <a:solidFill>
                  <a:schemeClr val="tx1"/>
                </a:solidFill>
                <a:latin typeface="+mn-lt"/>
                <a:ea typeface="+mn-ea"/>
                <a:cs typeface="+mn-cs"/>
              </a:rPr>
              <a:t> x 1,000MW = $3,263 </a:t>
            </a:r>
            <a:r>
              <a:rPr lang="en-US" sz="1200" b="0" i="0" u="none" strike="noStrike" kern="1200" baseline="0" dirty="0" err="1" smtClean="0">
                <a:solidFill>
                  <a:schemeClr val="tx1"/>
                </a:solidFill>
                <a:latin typeface="+mn-lt"/>
                <a:ea typeface="+mn-ea"/>
                <a:cs typeface="+mn-cs"/>
              </a:rPr>
              <a:t>milliono</a:t>
            </a:r>
            <a:r>
              <a:rPr lang="en-US" sz="1200" b="0" i="0" u="none" strike="noStrike" kern="1200" baseline="0" dirty="0" smtClean="0">
                <a:solidFill>
                  <a:schemeClr val="tx1"/>
                </a:solidFill>
                <a:latin typeface="+mn-lt"/>
                <a:ea typeface="+mn-ea"/>
                <a:cs typeface="+mn-cs"/>
              </a:rPr>
              <a:t> </a:t>
            </a:r>
          </a:p>
          <a:p>
            <a:endParaRPr lang="en-US" sz="1200" b="0" i="0" u="none" strike="noStrike"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44F5B7B-C630-438A-B662-A8A69DD104B7}" type="slidenum">
              <a:rPr lang="en-US" smtClean="0"/>
              <a:t>18</a:t>
            </a:fld>
            <a:endParaRPr lang="en-US"/>
          </a:p>
        </p:txBody>
      </p:sp>
    </p:spTree>
    <p:extLst>
      <p:ext uri="{BB962C8B-B14F-4D97-AF65-F5344CB8AC3E}">
        <p14:creationId xmlns:p14="http://schemas.microsoft.com/office/powerpoint/2010/main" val="1863887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bg1"/>
        </a:solidFill>
        <a:effectLst/>
      </p:bgPr>
    </p:bg>
    <p:spTree>
      <p:nvGrpSpPr>
        <p:cNvPr id="1" name=""/>
        <p:cNvGrpSpPr/>
        <p:nvPr/>
      </p:nvGrpSpPr>
      <p:grpSpPr>
        <a:xfrm>
          <a:off x="0" y="0"/>
          <a:ext cx="0" cy="0"/>
          <a:chOff x="0" y="0"/>
          <a:chExt cx="0" cy="0"/>
        </a:xfrm>
      </p:grpSpPr>
      <p:sp>
        <p:nvSpPr>
          <p:cNvPr id="16390" name="Rectangle 6"/>
          <p:cNvSpPr>
            <a:spLocks noGrp="1" noChangeArrowheads="1"/>
          </p:cNvSpPr>
          <p:nvPr>
            <p:ph type="ctrTitle"/>
          </p:nvPr>
        </p:nvSpPr>
        <p:spPr>
          <a:xfrm>
            <a:off x="685800" y="1143000"/>
            <a:ext cx="7772400" cy="889000"/>
          </a:xfrm>
        </p:spPr>
        <p:txBody>
          <a:bodyPr/>
          <a:lstStyle>
            <a:lvl1pPr>
              <a:defRPr sz="4400" b="0" smtClean="0">
                <a:solidFill>
                  <a:schemeClr val="bg1"/>
                </a:solidFill>
              </a:defRPr>
            </a:lvl1pPr>
          </a:lstStyle>
          <a:p>
            <a:pPr lvl="0"/>
            <a:r>
              <a:rPr lang="en-US" noProof="0" smtClean="0"/>
              <a:t>Click to edit Master title style</a:t>
            </a:r>
          </a:p>
        </p:txBody>
      </p:sp>
      <p:sp>
        <p:nvSpPr>
          <p:cNvPr id="5" name="Freeform 4"/>
          <p:cNvSpPr/>
          <p:nvPr userDrawn="1"/>
        </p:nvSpPr>
        <p:spPr>
          <a:xfrm>
            <a:off x="0" y="215900"/>
            <a:ext cx="9144000" cy="482600"/>
          </a:xfrm>
          <a:custGeom>
            <a:avLst/>
            <a:gdLst>
              <a:gd name="connsiteX0" fmla="*/ 0 w 9144000"/>
              <a:gd name="connsiteY0" fmla="*/ 0 h 1752600"/>
              <a:gd name="connsiteX1" fmla="*/ 9144000 w 9144000"/>
              <a:gd name="connsiteY1" fmla="*/ 0 h 1752600"/>
              <a:gd name="connsiteX2" fmla="*/ 9144000 w 9144000"/>
              <a:gd name="connsiteY2" fmla="*/ 1752600 h 1752600"/>
              <a:gd name="connsiteX3" fmla="*/ 0 w 9144000"/>
              <a:gd name="connsiteY3" fmla="*/ 1752600 h 1752600"/>
              <a:gd name="connsiteX4" fmla="*/ 0 w 9144000"/>
              <a:gd name="connsiteY4" fmla="*/ 0 h 1752600"/>
              <a:gd name="connsiteX0" fmla="*/ 0 w 9144000"/>
              <a:gd name="connsiteY0" fmla="*/ 0 h 1752600"/>
              <a:gd name="connsiteX1" fmla="*/ 9144000 w 9144000"/>
              <a:gd name="connsiteY1" fmla="*/ 0 h 1752600"/>
              <a:gd name="connsiteX2" fmla="*/ 9144000 w 9144000"/>
              <a:gd name="connsiteY2" fmla="*/ 1752600 h 1752600"/>
              <a:gd name="connsiteX3" fmla="*/ 6429375 w 9144000"/>
              <a:gd name="connsiteY3" fmla="*/ 1752600 h 1752600"/>
              <a:gd name="connsiteX4" fmla="*/ 0 w 9144000"/>
              <a:gd name="connsiteY4" fmla="*/ 1752600 h 1752600"/>
              <a:gd name="connsiteX5" fmla="*/ 0 w 9144000"/>
              <a:gd name="connsiteY5" fmla="*/ 0 h 1752600"/>
              <a:gd name="connsiteX0" fmla="*/ 0 w 9144000"/>
              <a:gd name="connsiteY0" fmla="*/ 0 h 1752600"/>
              <a:gd name="connsiteX1" fmla="*/ 9144000 w 9144000"/>
              <a:gd name="connsiteY1" fmla="*/ 0 h 1752600"/>
              <a:gd name="connsiteX2" fmla="*/ 9144000 w 9144000"/>
              <a:gd name="connsiteY2" fmla="*/ 1752600 h 1752600"/>
              <a:gd name="connsiteX3" fmla="*/ 6429375 w 9144000"/>
              <a:gd name="connsiteY3" fmla="*/ 1752600 h 1752600"/>
              <a:gd name="connsiteX4" fmla="*/ 0 w 9144000"/>
              <a:gd name="connsiteY4" fmla="*/ 1752600 h 1752600"/>
              <a:gd name="connsiteX5" fmla="*/ 0 w 9144000"/>
              <a:gd name="connsiteY5" fmla="*/ 0 h 1752600"/>
              <a:gd name="connsiteX0" fmla="*/ 0 w 9144000"/>
              <a:gd name="connsiteY0" fmla="*/ 0 h 2143125"/>
              <a:gd name="connsiteX1" fmla="*/ 9144000 w 9144000"/>
              <a:gd name="connsiteY1" fmla="*/ 0 h 2143125"/>
              <a:gd name="connsiteX2" fmla="*/ 9144000 w 9144000"/>
              <a:gd name="connsiteY2" fmla="*/ 1752600 h 2143125"/>
              <a:gd name="connsiteX3" fmla="*/ 6429375 w 9144000"/>
              <a:gd name="connsiteY3" fmla="*/ 1752600 h 2143125"/>
              <a:gd name="connsiteX4" fmla="*/ 0 w 9144000"/>
              <a:gd name="connsiteY4" fmla="*/ 1752600 h 2143125"/>
              <a:gd name="connsiteX5" fmla="*/ 0 w 9144000"/>
              <a:gd name="connsiteY5" fmla="*/ 0 h 2143125"/>
              <a:gd name="connsiteX0" fmla="*/ 0 w 9144000"/>
              <a:gd name="connsiteY0" fmla="*/ 0 h 2143125"/>
              <a:gd name="connsiteX1" fmla="*/ 9144000 w 9144000"/>
              <a:gd name="connsiteY1" fmla="*/ 0 h 2143125"/>
              <a:gd name="connsiteX2" fmla="*/ 9144000 w 9144000"/>
              <a:gd name="connsiteY2" fmla="*/ 1752600 h 2143125"/>
              <a:gd name="connsiteX3" fmla="*/ 6429375 w 9144000"/>
              <a:gd name="connsiteY3" fmla="*/ 1752600 h 2143125"/>
              <a:gd name="connsiteX4" fmla="*/ 0 w 9144000"/>
              <a:gd name="connsiteY4" fmla="*/ 1752600 h 2143125"/>
              <a:gd name="connsiteX5" fmla="*/ 0 w 9144000"/>
              <a:gd name="connsiteY5" fmla="*/ 0 h 2143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43125">
                <a:moveTo>
                  <a:pt x="0" y="0"/>
                </a:moveTo>
                <a:lnTo>
                  <a:pt x="9144000" y="0"/>
                </a:lnTo>
                <a:lnTo>
                  <a:pt x="9144000" y="1752600"/>
                </a:lnTo>
                <a:cubicBezTo>
                  <a:pt x="8353425" y="2085975"/>
                  <a:pt x="7400925" y="2143125"/>
                  <a:pt x="6429375" y="1752600"/>
                </a:cubicBezTo>
                <a:cubicBezTo>
                  <a:pt x="3514725" y="533400"/>
                  <a:pt x="2143125" y="1752600"/>
                  <a:pt x="0" y="1752600"/>
                </a:cubicBezTo>
                <a:lnTo>
                  <a:pt x="0" y="0"/>
                </a:lnTo>
                <a:close/>
              </a:path>
            </a:pathLst>
          </a:custGeom>
          <a:gradFill flip="none" rotWithShape="1">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userDrawn="1"/>
        </p:nvSpPr>
        <p:spPr>
          <a:xfrm>
            <a:off x="0" y="0"/>
            <a:ext cx="9144000" cy="620133"/>
          </a:xfrm>
          <a:custGeom>
            <a:avLst/>
            <a:gdLst>
              <a:gd name="connsiteX0" fmla="*/ 0 w 9144000"/>
              <a:gd name="connsiteY0" fmla="*/ 0 h 1752600"/>
              <a:gd name="connsiteX1" fmla="*/ 9144000 w 9144000"/>
              <a:gd name="connsiteY1" fmla="*/ 0 h 1752600"/>
              <a:gd name="connsiteX2" fmla="*/ 9144000 w 9144000"/>
              <a:gd name="connsiteY2" fmla="*/ 1752600 h 1752600"/>
              <a:gd name="connsiteX3" fmla="*/ 0 w 9144000"/>
              <a:gd name="connsiteY3" fmla="*/ 1752600 h 1752600"/>
              <a:gd name="connsiteX4" fmla="*/ 0 w 9144000"/>
              <a:gd name="connsiteY4" fmla="*/ 0 h 1752600"/>
              <a:gd name="connsiteX0" fmla="*/ 0 w 9144000"/>
              <a:gd name="connsiteY0" fmla="*/ 0 h 1752600"/>
              <a:gd name="connsiteX1" fmla="*/ 9144000 w 9144000"/>
              <a:gd name="connsiteY1" fmla="*/ 0 h 1752600"/>
              <a:gd name="connsiteX2" fmla="*/ 9144000 w 9144000"/>
              <a:gd name="connsiteY2" fmla="*/ 1752600 h 1752600"/>
              <a:gd name="connsiteX3" fmla="*/ 6429375 w 9144000"/>
              <a:gd name="connsiteY3" fmla="*/ 1752600 h 1752600"/>
              <a:gd name="connsiteX4" fmla="*/ 0 w 9144000"/>
              <a:gd name="connsiteY4" fmla="*/ 1752600 h 1752600"/>
              <a:gd name="connsiteX5" fmla="*/ 0 w 9144000"/>
              <a:gd name="connsiteY5" fmla="*/ 0 h 1752600"/>
              <a:gd name="connsiteX0" fmla="*/ 0 w 9144000"/>
              <a:gd name="connsiteY0" fmla="*/ 0 h 1752600"/>
              <a:gd name="connsiteX1" fmla="*/ 9144000 w 9144000"/>
              <a:gd name="connsiteY1" fmla="*/ 0 h 1752600"/>
              <a:gd name="connsiteX2" fmla="*/ 9144000 w 9144000"/>
              <a:gd name="connsiteY2" fmla="*/ 1752600 h 1752600"/>
              <a:gd name="connsiteX3" fmla="*/ 6429375 w 9144000"/>
              <a:gd name="connsiteY3" fmla="*/ 1752600 h 1752600"/>
              <a:gd name="connsiteX4" fmla="*/ 0 w 9144000"/>
              <a:gd name="connsiteY4" fmla="*/ 1752600 h 1752600"/>
              <a:gd name="connsiteX5" fmla="*/ 0 w 9144000"/>
              <a:gd name="connsiteY5" fmla="*/ 0 h 1752600"/>
              <a:gd name="connsiteX0" fmla="*/ 0 w 9144000"/>
              <a:gd name="connsiteY0" fmla="*/ 0 h 2143125"/>
              <a:gd name="connsiteX1" fmla="*/ 9144000 w 9144000"/>
              <a:gd name="connsiteY1" fmla="*/ 0 h 2143125"/>
              <a:gd name="connsiteX2" fmla="*/ 9144000 w 9144000"/>
              <a:gd name="connsiteY2" fmla="*/ 1752600 h 2143125"/>
              <a:gd name="connsiteX3" fmla="*/ 6429375 w 9144000"/>
              <a:gd name="connsiteY3" fmla="*/ 1752600 h 2143125"/>
              <a:gd name="connsiteX4" fmla="*/ 0 w 9144000"/>
              <a:gd name="connsiteY4" fmla="*/ 1752600 h 2143125"/>
              <a:gd name="connsiteX5" fmla="*/ 0 w 9144000"/>
              <a:gd name="connsiteY5" fmla="*/ 0 h 2143125"/>
              <a:gd name="connsiteX0" fmla="*/ 0 w 9144000"/>
              <a:gd name="connsiteY0" fmla="*/ 0 h 2143125"/>
              <a:gd name="connsiteX1" fmla="*/ 9144000 w 9144000"/>
              <a:gd name="connsiteY1" fmla="*/ 0 h 2143125"/>
              <a:gd name="connsiteX2" fmla="*/ 9144000 w 9144000"/>
              <a:gd name="connsiteY2" fmla="*/ 1752600 h 2143125"/>
              <a:gd name="connsiteX3" fmla="*/ 6429375 w 9144000"/>
              <a:gd name="connsiteY3" fmla="*/ 1752600 h 2143125"/>
              <a:gd name="connsiteX4" fmla="*/ 0 w 9144000"/>
              <a:gd name="connsiteY4" fmla="*/ 1752600 h 2143125"/>
              <a:gd name="connsiteX5" fmla="*/ 0 w 9144000"/>
              <a:gd name="connsiteY5" fmla="*/ 0 h 2143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43125">
                <a:moveTo>
                  <a:pt x="0" y="0"/>
                </a:moveTo>
                <a:lnTo>
                  <a:pt x="9144000" y="0"/>
                </a:lnTo>
                <a:lnTo>
                  <a:pt x="9144000" y="1752600"/>
                </a:lnTo>
                <a:cubicBezTo>
                  <a:pt x="8353425" y="2085975"/>
                  <a:pt x="7400925" y="2143125"/>
                  <a:pt x="6429375" y="1752600"/>
                </a:cubicBezTo>
                <a:cubicBezTo>
                  <a:pt x="3514725" y="533400"/>
                  <a:pt x="2143125" y="1752600"/>
                  <a:pt x="0" y="1752600"/>
                </a:cubicBezTo>
                <a:lnTo>
                  <a:pt x="0" y="0"/>
                </a:lnTo>
                <a:close/>
              </a:path>
            </a:pathLst>
          </a:cu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userDrawn="1"/>
        </p:nvSpPr>
        <p:spPr>
          <a:xfrm rot="10800000">
            <a:off x="0" y="5061993"/>
            <a:ext cx="9144000" cy="444498"/>
          </a:xfrm>
          <a:custGeom>
            <a:avLst/>
            <a:gdLst>
              <a:gd name="connsiteX0" fmla="*/ 0 w 9144000"/>
              <a:gd name="connsiteY0" fmla="*/ 0 h 1752600"/>
              <a:gd name="connsiteX1" fmla="*/ 9144000 w 9144000"/>
              <a:gd name="connsiteY1" fmla="*/ 0 h 1752600"/>
              <a:gd name="connsiteX2" fmla="*/ 9144000 w 9144000"/>
              <a:gd name="connsiteY2" fmla="*/ 1752600 h 1752600"/>
              <a:gd name="connsiteX3" fmla="*/ 0 w 9144000"/>
              <a:gd name="connsiteY3" fmla="*/ 1752600 h 1752600"/>
              <a:gd name="connsiteX4" fmla="*/ 0 w 9144000"/>
              <a:gd name="connsiteY4" fmla="*/ 0 h 1752600"/>
              <a:gd name="connsiteX0" fmla="*/ 0 w 9144000"/>
              <a:gd name="connsiteY0" fmla="*/ 0 h 1752600"/>
              <a:gd name="connsiteX1" fmla="*/ 9144000 w 9144000"/>
              <a:gd name="connsiteY1" fmla="*/ 0 h 1752600"/>
              <a:gd name="connsiteX2" fmla="*/ 9144000 w 9144000"/>
              <a:gd name="connsiteY2" fmla="*/ 1752600 h 1752600"/>
              <a:gd name="connsiteX3" fmla="*/ 6429375 w 9144000"/>
              <a:gd name="connsiteY3" fmla="*/ 1752600 h 1752600"/>
              <a:gd name="connsiteX4" fmla="*/ 0 w 9144000"/>
              <a:gd name="connsiteY4" fmla="*/ 1752600 h 1752600"/>
              <a:gd name="connsiteX5" fmla="*/ 0 w 9144000"/>
              <a:gd name="connsiteY5" fmla="*/ 0 h 1752600"/>
              <a:gd name="connsiteX0" fmla="*/ 0 w 9144000"/>
              <a:gd name="connsiteY0" fmla="*/ 0 h 1752600"/>
              <a:gd name="connsiteX1" fmla="*/ 9144000 w 9144000"/>
              <a:gd name="connsiteY1" fmla="*/ 0 h 1752600"/>
              <a:gd name="connsiteX2" fmla="*/ 9144000 w 9144000"/>
              <a:gd name="connsiteY2" fmla="*/ 1752600 h 1752600"/>
              <a:gd name="connsiteX3" fmla="*/ 6429375 w 9144000"/>
              <a:gd name="connsiteY3" fmla="*/ 1752600 h 1752600"/>
              <a:gd name="connsiteX4" fmla="*/ 0 w 9144000"/>
              <a:gd name="connsiteY4" fmla="*/ 1752600 h 1752600"/>
              <a:gd name="connsiteX5" fmla="*/ 0 w 9144000"/>
              <a:gd name="connsiteY5" fmla="*/ 0 h 1752600"/>
              <a:gd name="connsiteX0" fmla="*/ 0 w 9144000"/>
              <a:gd name="connsiteY0" fmla="*/ 0 h 2143125"/>
              <a:gd name="connsiteX1" fmla="*/ 9144000 w 9144000"/>
              <a:gd name="connsiteY1" fmla="*/ 0 h 2143125"/>
              <a:gd name="connsiteX2" fmla="*/ 9144000 w 9144000"/>
              <a:gd name="connsiteY2" fmla="*/ 1752600 h 2143125"/>
              <a:gd name="connsiteX3" fmla="*/ 6429375 w 9144000"/>
              <a:gd name="connsiteY3" fmla="*/ 1752600 h 2143125"/>
              <a:gd name="connsiteX4" fmla="*/ 0 w 9144000"/>
              <a:gd name="connsiteY4" fmla="*/ 1752600 h 2143125"/>
              <a:gd name="connsiteX5" fmla="*/ 0 w 9144000"/>
              <a:gd name="connsiteY5" fmla="*/ 0 h 2143125"/>
              <a:gd name="connsiteX0" fmla="*/ 0 w 9144000"/>
              <a:gd name="connsiteY0" fmla="*/ 0 h 2143125"/>
              <a:gd name="connsiteX1" fmla="*/ 9144000 w 9144000"/>
              <a:gd name="connsiteY1" fmla="*/ 0 h 2143125"/>
              <a:gd name="connsiteX2" fmla="*/ 9144000 w 9144000"/>
              <a:gd name="connsiteY2" fmla="*/ 1752600 h 2143125"/>
              <a:gd name="connsiteX3" fmla="*/ 6429375 w 9144000"/>
              <a:gd name="connsiteY3" fmla="*/ 1752600 h 2143125"/>
              <a:gd name="connsiteX4" fmla="*/ 0 w 9144000"/>
              <a:gd name="connsiteY4" fmla="*/ 1752600 h 2143125"/>
              <a:gd name="connsiteX5" fmla="*/ 0 w 9144000"/>
              <a:gd name="connsiteY5" fmla="*/ 0 h 2143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43125">
                <a:moveTo>
                  <a:pt x="0" y="0"/>
                </a:moveTo>
                <a:lnTo>
                  <a:pt x="9144000" y="0"/>
                </a:lnTo>
                <a:lnTo>
                  <a:pt x="9144000" y="1752600"/>
                </a:lnTo>
                <a:cubicBezTo>
                  <a:pt x="8353425" y="2085975"/>
                  <a:pt x="7400925" y="2143125"/>
                  <a:pt x="6429375" y="1752600"/>
                </a:cubicBezTo>
                <a:cubicBezTo>
                  <a:pt x="3514725" y="533400"/>
                  <a:pt x="2143125" y="1752600"/>
                  <a:pt x="0" y="1752600"/>
                </a:cubicBezTo>
                <a:lnTo>
                  <a:pt x="0" y="0"/>
                </a:lnTo>
                <a:close/>
              </a:path>
            </a:pathLst>
          </a:custGeom>
          <a:gradFill flip="none" rotWithShape="1">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userDrawn="1"/>
        </p:nvSpPr>
        <p:spPr>
          <a:xfrm rot="10800000">
            <a:off x="0" y="5143499"/>
            <a:ext cx="9144000" cy="634998"/>
          </a:xfrm>
          <a:custGeom>
            <a:avLst/>
            <a:gdLst>
              <a:gd name="connsiteX0" fmla="*/ 0 w 9144000"/>
              <a:gd name="connsiteY0" fmla="*/ 0 h 1752600"/>
              <a:gd name="connsiteX1" fmla="*/ 9144000 w 9144000"/>
              <a:gd name="connsiteY1" fmla="*/ 0 h 1752600"/>
              <a:gd name="connsiteX2" fmla="*/ 9144000 w 9144000"/>
              <a:gd name="connsiteY2" fmla="*/ 1752600 h 1752600"/>
              <a:gd name="connsiteX3" fmla="*/ 0 w 9144000"/>
              <a:gd name="connsiteY3" fmla="*/ 1752600 h 1752600"/>
              <a:gd name="connsiteX4" fmla="*/ 0 w 9144000"/>
              <a:gd name="connsiteY4" fmla="*/ 0 h 1752600"/>
              <a:gd name="connsiteX0" fmla="*/ 0 w 9144000"/>
              <a:gd name="connsiteY0" fmla="*/ 0 h 1752600"/>
              <a:gd name="connsiteX1" fmla="*/ 9144000 w 9144000"/>
              <a:gd name="connsiteY1" fmla="*/ 0 h 1752600"/>
              <a:gd name="connsiteX2" fmla="*/ 9144000 w 9144000"/>
              <a:gd name="connsiteY2" fmla="*/ 1752600 h 1752600"/>
              <a:gd name="connsiteX3" fmla="*/ 6429375 w 9144000"/>
              <a:gd name="connsiteY3" fmla="*/ 1752600 h 1752600"/>
              <a:gd name="connsiteX4" fmla="*/ 0 w 9144000"/>
              <a:gd name="connsiteY4" fmla="*/ 1752600 h 1752600"/>
              <a:gd name="connsiteX5" fmla="*/ 0 w 9144000"/>
              <a:gd name="connsiteY5" fmla="*/ 0 h 1752600"/>
              <a:gd name="connsiteX0" fmla="*/ 0 w 9144000"/>
              <a:gd name="connsiteY0" fmla="*/ 0 h 1752600"/>
              <a:gd name="connsiteX1" fmla="*/ 9144000 w 9144000"/>
              <a:gd name="connsiteY1" fmla="*/ 0 h 1752600"/>
              <a:gd name="connsiteX2" fmla="*/ 9144000 w 9144000"/>
              <a:gd name="connsiteY2" fmla="*/ 1752600 h 1752600"/>
              <a:gd name="connsiteX3" fmla="*/ 6429375 w 9144000"/>
              <a:gd name="connsiteY3" fmla="*/ 1752600 h 1752600"/>
              <a:gd name="connsiteX4" fmla="*/ 0 w 9144000"/>
              <a:gd name="connsiteY4" fmla="*/ 1752600 h 1752600"/>
              <a:gd name="connsiteX5" fmla="*/ 0 w 9144000"/>
              <a:gd name="connsiteY5" fmla="*/ 0 h 1752600"/>
              <a:gd name="connsiteX0" fmla="*/ 0 w 9144000"/>
              <a:gd name="connsiteY0" fmla="*/ 0 h 2143125"/>
              <a:gd name="connsiteX1" fmla="*/ 9144000 w 9144000"/>
              <a:gd name="connsiteY1" fmla="*/ 0 h 2143125"/>
              <a:gd name="connsiteX2" fmla="*/ 9144000 w 9144000"/>
              <a:gd name="connsiteY2" fmla="*/ 1752600 h 2143125"/>
              <a:gd name="connsiteX3" fmla="*/ 6429375 w 9144000"/>
              <a:gd name="connsiteY3" fmla="*/ 1752600 h 2143125"/>
              <a:gd name="connsiteX4" fmla="*/ 0 w 9144000"/>
              <a:gd name="connsiteY4" fmla="*/ 1752600 h 2143125"/>
              <a:gd name="connsiteX5" fmla="*/ 0 w 9144000"/>
              <a:gd name="connsiteY5" fmla="*/ 0 h 2143125"/>
              <a:gd name="connsiteX0" fmla="*/ 0 w 9144000"/>
              <a:gd name="connsiteY0" fmla="*/ 0 h 2143125"/>
              <a:gd name="connsiteX1" fmla="*/ 9144000 w 9144000"/>
              <a:gd name="connsiteY1" fmla="*/ 0 h 2143125"/>
              <a:gd name="connsiteX2" fmla="*/ 9144000 w 9144000"/>
              <a:gd name="connsiteY2" fmla="*/ 1752600 h 2143125"/>
              <a:gd name="connsiteX3" fmla="*/ 6429375 w 9144000"/>
              <a:gd name="connsiteY3" fmla="*/ 1752600 h 2143125"/>
              <a:gd name="connsiteX4" fmla="*/ 0 w 9144000"/>
              <a:gd name="connsiteY4" fmla="*/ 1752600 h 2143125"/>
              <a:gd name="connsiteX5" fmla="*/ 0 w 9144000"/>
              <a:gd name="connsiteY5" fmla="*/ 0 h 2143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43125">
                <a:moveTo>
                  <a:pt x="0" y="0"/>
                </a:moveTo>
                <a:lnTo>
                  <a:pt x="9144000" y="0"/>
                </a:lnTo>
                <a:lnTo>
                  <a:pt x="9144000" y="1752600"/>
                </a:lnTo>
                <a:cubicBezTo>
                  <a:pt x="8353425" y="2085975"/>
                  <a:pt x="7400925" y="2143125"/>
                  <a:pt x="6429375" y="1752600"/>
                </a:cubicBezTo>
                <a:cubicBezTo>
                  <a:pt x="3514725" y="533400"/>
                  <a:pt x="2143125" y="1752600"/>
                  <a:pt x="0" y="1752600"/>
                </a:cubicBezTo>
                <a:lnTo>
                  <a:pt x="0" y="0"/>
                </a:lnTo>
                <a:close/>
              </a:path>
            </a:pathLst>
          </a:cu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5975558"/>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27541"/>
            <a:ext cx="3008313" cy="968376"/>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4"/>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195919"/>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7340C5-F776-4185-9F56-C3E32A35CCD5}" type="datetimeFigureOut">
              <a:rPr lang="en-US">
                <a:solidFill>
                  <a:prstClr val="black">
                    <a:tint val="75000"/>
                  </a:prstClr>
                </a:solidFill>
              </a:rPr>
              <a:pPr/>
              <a:t>11/29/16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F782A6A-0C45-4086-A293-46CF66D1C1FF}"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34269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3"/>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7340C5-F776-4185-9F56-C3E32A35CCD5}" type="datetimeFigureOut">
              <a:rPr lang="en-US">
                <a:solidFill>
                  <a:prstClr val="black">
                    <a:tint val="75000"/>
                  </a:prstClr>
                </a:solidFill>
              </a:rPr>
              <a:pPr/>
              <a:t>11/29/16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F782A6A-0C45-4086-A293-46CF66D1C1FF}"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67650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7340C5-F776-4185-9F56-C3E32A35CCD5}" type="datetimeFigureOut">
              <a:rPr lang="en-US">
                <a:solidFill>
                  <a:prstClr val="black">
                    <a:tint val="75000"/>
                  </a:prstClr>
                </a:solidFill>
              </a:rPr>
              <a:pPr/>
              <a:t>11/29/16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782A6A-0C45-4086-A293-46CF66D1C1FF}"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109378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6"/>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6"/>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7340C5-F776-4185-9F56-C3E32A35CCD5}" type="datetimeFigureOut">
              <a:rPr lang="en-US">
                <a:solidFill>
                  <a:prstClr val="black">
                    <a:tint val="75000"/>
                  </a:prstClr>
                </a:solidFill>
              </a:rPr>
              <a:pPr/>
              <a:t>11/29/16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782A6A-0C45-4086-A293-46CF66D1C1FF}"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214114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Slide">
    <p:bg>
      <p:bgPr>
        <a:solidFill>
          <a:schemeClr val="bg1"/>
        </a:solidFill>
        <a:effectLst/>
      </p:bgPr>
    </p:bg>
    <p:spTree>
      <p:nvGrpSpPr>
        <p:cNvPr id="1" name=""/>
        <p:cNvGrpSpPr/>
        <p:nvPr/>
      </p:nvGrpSpPr>
      <p:grpSpPr>
        <a:xfrm>
          <a:off x="0" y="0"/>
          <a:ext cx="0" cy="0"/>
          <a:chOff x="0" y="0"/>
          <a:chExt cx="0" cy="0"/>
        </a:xfrm>
      </p:grpSpPr>
      <p:sp>
        <p:nvSpPr>
          <p:cNvPr id="16390" name="Rectangle 6"/>
          <p:cNvSpPr>
            <a:spLocks noGrp="1" noChangeArrowheads="1"/>
          </p:cNvSpPr>
          <p:nvPr>
            <p:ph type="ctrTitle"/>
          </p:nvPr>
        </p:nvSpPr>
        <p:spPr>
          <a:xfrm>
            <a:off x="685800" y="1143000"/>
            <a:ext cx="7772400" cy="889000"/>
          </a:xfrm>
        </p:spPr>
        <p:txBody>
          <a:bodyPr/>
          <a:lstStyle>
            <a:lvl1pPr>
              <a:defRPr sz="4400" b="0" smtClean="0">
                <a:solidFill>
                  <a:schemeClr val="bg1"/>
                </a:solidFill>
              </a:defRPr>
            </a:lvl1pPr>
          </a:lstStyle>
          <a:p>
            <a:pPr lvl="0"/>
            <a:r>
              <a:rPr lang="en-US" noProof="0" smtClean="0"/>
              <a:t>Click to edit Master title style</a:t>
            </a:r>
          </a:p>
        </p:txBody>
      </p:sp>
      <p:sp>
        <p:nvSpPr>
          <p:cNvPr id="5" name="Freeform 4"/>
          <p:cNvSpPr/>
          <p:nvPr userDrawn="1"/>
        </p:nvSpPr>
        <p:spPr>
          <a:xfrm>
            <a:off x="0" y="215900"/>
            <a:ext cx="9144000" cy="482600"/>
          </a:xfrm>
          <a:custGeom>
            <a:avLst/>
            <a:gdLst>
              <a:gd name="connsiteX0" fmla="*/ 0 w 9144000"/>
              <a:gd name="connsiteY0" fmla="*/ 0 h 1752600"/>
              <a:gd name="connsiteX1" fmla="*/ 9144000 w 9144000"/>
              <a:gd name="connsiteY1" fmla="*/ 0 h 1752600"/>
              <a:gd name="connsiteX2" fmla="*/ 9144000 w 9144000"/>
              <a:gd name="connsiteY2" fmla="*/ 1752600 h 1752600"/>
              <a:gd name="connsiteX3" fmla="*/ 0 w 9144000"/>
              <a:gd name="connsiteY3" fmla="*/ 1752600 h 1752600"/>
              <a:gd name="connsiteX4" fmla="*/ 0 w 9144000"/>
              <a:gd name="connsiteY4" fmla="*/ 0 h 1752600"/>
              <a:gd name="connsiteX0" fmla="*/ 0 w 9144000"/>
              <a:gd name="connsiteY0" fmla="*/ 0 h 1752600"/>
              <a:gd name="connsiteX1" fmla="*/ 9144000 w 9144000"/>
              <a:gd name="connsiteY1" fmla="*/ 0 h 1752600"/>
              <a:gd name="connsiteX2" fmla="*/ 9144000 w 9144000"/>
              <a:gd name="connsiteY2" fmla="*/ 1752600 h 1752600"/>
              <a:gd name="connsiteX3" fmla="*/ 6429375 w 9144000"/>
              <a:gd name="connsiteY3" fmla="*/ 1752600 h 1752600"/>
              <a:gd name="connsiteX4" fmla="*/ 0 w 9144000"/>
              <a:gd name="connsiteY4" fmla="*/ 1752600 h 1752600"/>
              <a:gd name="connsiteX5" fmla="*/ 0 w 9144000"/>
              <a:gd name="connsiteY5" fmla="*/ 0 h 1752600"/>
              <a:gd name="connsiteX0" fmla="*/ 0 w 9144000"/>
              <a:gd name="connsiteY0" fmla="*/ 0 h 1752600"/>
              <a:gd name="connsiteX1" fmla="*/ 9144000 w 9144000"/>
              <a:gd name="connsiteY1" fmla="*/ 0 h 1752600"/>
              <a:gd name="connsiteX2" fmla="*/ 9144000 w 9144000"/>
              <a:gd name="connsiteY2" fmla="*/ 1752600 h 1752600"/>
              <a:gd name="connsiteX3" fmla="*/ 6429375 w 9144000"/>
              <a:gd name="connsiteY3" fmla="*/ 1752600 h 1752600"/>
              <a:gd name="connsiteX4" fmla="*/ 0 w 9144000"/>
              <a:gd name="connsiteY4" fmla="*/ 1752600 h 1752600"/>
              <a:gd name="connsiteX5" fmla="*/ 0 w 9144000"/>
              <a:gd name="connsiteY5" fmla="*/ 0 h 1752600"/>
              <a:gd name="connsiteX0" fmla="*/ 0 w 9144000"/>
              <a:gd name="connsiteY0" fmla="*/ 0 h 2143125"/>
              <a:gd name="connsiteX1" fmla="*/ 9144000 w 9144000"/>
              <a:gd name="connsiteY1" fmla="*/ 0 h 2143125"/>
              <a:gd name="connsiteX2" fmla="*/ 9144000 w 9144000"/>
              <a:gd name="connsiteY2" fmla="*/ 1752600 h 2143125"/>
              <a:gd name="connsiteX3" fmla="*/ 6429375 w 9144000"/>
              <a:gd name="connsiteY3" fmla="*/ 1752600 h 2143125"/>
              <a:gd name="connsiteX4" fmla="*/ 0 w 9144000"/>
              <a:gd name="connsiteY4" fmla="*/ 1752600 h 2143125"/>
              <a:gd name="connsiteX5" fmla="*/ 0 w 9144000"/>
              <a:gd name="connsiteY5" fmla="*/ 0 h 2143125"/>
              <a:gd name="connsiteX0" fmla="*/ 0 w 9144000"/>
              <a:gd name="connsiteY0" fmla="*/ 0 h 2143125"/>
              <a:gd name="connsiteX1" fmla="*/ 9144000 w 9144000"/>
              <a:gd name="connsiteY1" fmla="*/ 0 h 2143125"/>
              <a:gd name="connsiteX2" fmla="*/ 9144000 w 9144000"/>
              <a:gd name="connsiteY2" fmla="*/ 1752600 h 2143125"/>
              <a:gd name="connsiteX3" fmla="*/ 6429375 w 9144000"/>
              <a:gd name="connsiteY3" fmla="*/ 1752600 h 2143125"/>
              <a:gd name="connsiteX4" fmla="*/ 0 w 9144000"/>
              <a:gd name="connsiteY4" fmla="*/ 1752600 h 2143125"/>
              <a:gd name="connsiteX5" fmla="*/ 0 w 9144000"/>
              <a:gd name="connsiteY5" fmla="*/ 0 h 2143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43125">
                <a:moveTo>
                  <a:pt x="0" y="0"/>
                </a:moveTo>
                <a:lnTo>
                  <a:pt x="9144000" y="0"/>
                </a:lnTo>
                <a:lnTo>
                  <a:pt x="9144000" y="1752600"/>
                </a:lnTo>
                <a:cubicBezTo>
                  <a:pt x="8353425" y="2085975"/>
                  <a:pt x="7400925" y="2143125"/>
                  <a:pt x="6429375" y="1752600"/>
                </a:cubicBezTo>
                <a:cubicBezTo>
                  <a:pt x="3514725" y="533400"/>
                  <a:pt x="2143125" y="1752600"/>
                  <a:pt x="0" y="1752600"/>
                </a:cubicBezTo>
                <a:lnTo>
                  <a:pt x="0" y="0"/>
                </a:lnTo>
                <a:close/>
              </a:path>
            </a:pathLst>
          </a:custGeom>
          <a:gradFill flip="none" rotWithShape="1">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en-US">
              <a:solidFill>
                <a:prstClr val="white"/>
              </a:solidFill>
            </a:endParaRPr>
          </a:p>
        </p:txBody>
      </p:sp>
      <p:sp>
        <p:nvSpPr>
          <p:cNvPr id="6" name="Freeform 5"/>
          <p:cNvSpPr/>
          <p:nvPr userDrawn="1"/>
        </p:nvSpPr>
        <p:spPr>
          <a:xfrm>
            <a:off x="0" y="2"/>
            <a:ext cx="9144000" cy="620133"/>
          </a:xfrm>
          <a:custGeom>
            <a:avLst/>
            <a:gdLst>
              <a:gd name="connsiteX0" fmla="*/ 0 w 9144000"/>
              <a:gd name="connsiteY0" fmla="*/ 0 h 1752600"/>
              <a:gd name="connsiteX1" fmla="*/ 9144000 w 9144000"/>
              <a:gd name="connsiteY1" fmla="*/ 0 h 1752600"/>
              <a:gd name="connsiteX2" fmla="*/ 9144000 w 9144000"/>
              <a:gd name="connsiteY2" fmla="*/ 1752600 h 1752600"/>
              <a:gd name="connsiteX3" fmla="*/ 0 w 9144000"/>
              <a:gd name="connsiteY3" fmla="*/ 1752600 h 1752600"/>
              <a:gd name="connsiteX4" fmla="*/ 0 w 9144000"/>
              <a:gd name="connsiteY4" fmla="*/ 0 h 1752600"/>
              <a:gd name="connsiteX0" fmla="*/ 0 w 9144000"/>
              <a:gd name="connsiteY0" fmla="*/ 0 h 1752600"/>
              <a:gd name="connsiteX1" fmla="*/ 9144000 w 9144000"/>
              <a:gd name="connsiteY1" fmla="*/ 0 h 1752600"/>
              <a:gd name="connsiteX2" fmla="*/ 9144000 w 9144000"/>
              <a:gd name="connsiteY2" fmla="*/ 1752600 h 1752600"/>
              <a:gd name="connsiteX3" fmla="*/ 6429375 w 9144000"/>
              <a:gd name="connsiteY3" fmla="*/ 1752600 h 1752600"/>
              <a:gd name="connsiteX4" fmla="*/ 0 w 9144000"/>
              <a:gd name="connsiteY4" fmla="*/ 1752600 h 1752600"/>
              <a:gd name="connsiteX5" fmla="*/ 0 w 9144000"/>
              <a:gd name="connsiteY5" fmla="*/ 0 h 1752600"/>
              <a:gd name="connsiteX0" fmla="*/ 0 w 9144000"/>
              <a:gd name="connsiteY0" fmla="*/ 0 h 1752600"/>
              <a:gd name="connsiteX1" fmla="*/ 9144000 w 9144000"/>
              <a:gd name="connsiteY1" fmla="*/ 0 h 1752600"/>
              <a:gd name="connsiteX2" fmla="*/ 9144000 w 9144000"/>
              <a:gd name="connsiteY2" fmla="*/ 1752600 h 1752600"/>
              <a:gd name="connsiteX3" fmla="*/ 6429375 w 9144000"/>
              <a:gd name="connsiteY3" fmla="*/ 1752600 h 1752600"/>
              <a:gd name="connsiteX4" fmla="*/ 0 w 9144000"/>
              <a:gd name="connsiteY4" fmla="*/ 1752600 h 1752600"/>
              <a:gd name="connsiteX5" fmla="*/ 0 w 9144000"/>
              <a:gd name="connsiteY5" fmla="*/ 0 h 1752600"/>
              <a:gd name="connsiteX0" fmla="*/ 0 w 9144000"/>
              <a:gd name="connsiteY0" fmla="*/ 0 h 2143125"/>
              <a:gd name="connsiteX1" fmla="*/ 9144000 w 9144000"/>
              <a:gd name="connsiteY1" fmla="*/ 0 h 2143125"/>
              <a:gd name="connsiteX2" fmla="*/ 9144000 w 9144000"/>
              <a:gd name="connsiteY2" fmla="*/ 1752600 h 2143125"/>
              <a:gd name="connsiteX3" fmla="*/ 6429375 w 9144000"/>
              <a:gd name="connsiteY3" fmla="*/ 1752600 h 2143125"/>
              <a:gd name="connsiteX4" fmla="*/ 0 w 9144000"/>
              <a:gd name="connsiteY4" fmla="*/ 1752600 h 2143125"/>
              <a:gd name="connsiteX5" fmla="*/ 0 w 9144000"/>
              <a:gd name="connsiteY5" fmla="*/ 0 h 2143125"/>
              <a:gd name="connsiteX0" fmla="*/ 0 w 9144000"/>
              <a:gd name="connsiteY0" fmla="*/ 0 h 2143125"/>
              <a:gd name="connsiteX1" fmla="*/ 9144000 w 9144000"/>
              <a:gd name="connsiteY1" fmla="*/ 0 h 2143125"/>
              <a:gd name="connsiteX2" fmla="*/ 9144000 w 9144000"/>
              <a:gd name="connsiteY2" fmla="*/ 1752600 h 2143125"/>
              <a:gd name="connsiteX3" fmla="*/ 6429375 w 9144000"/>
              <a:gd name="connsiteY3" fmla="*/ 1752600 h 2143125"/>
              <a:gd name="connsiteX4" fmla="*/ 0 w 9144000"/>
              <a:gd name="connsiteY4" fmla="*/ 1752600 h 2143125"/>
              <a:gd name="connsiteX5" fmla="*/ 0 w 9144000"/>
              <a:gd name="connsiteY5" fmla="*/ 0 h 2143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43125">
                <a:moveTo>
                  <a:pt x="0" y="0"/>
                </a:moveTo>
                <a:lnTo>
                  <a:pt x="9144000" y="0"/>
                </a:lnTo>
                <a:lnTo>
                  <a:pt x="9144000" y="1752600"/>
                </a:lnTo>
                <a:cubicBezTo>
                  <a:pt x="8353425" y="2085975"/>
                  <a:pt x="7400925" y="2143125"/>
                  <a:pt x="6429375" y="1752600"/>
                </a:cubicBezTo>
                <a:cubicBezTo>
                  <a:pt x="3514725" y="533400"/>
                  <a:pt x="2143125" y="1752600"/>
                  <a:pt x="0" y="1752600"/>
                </a:cubicBezTo>
                <a:lnTo>
                  <a:pt x="0" y="0"/>
                </a:lnTo>
                <a:close/>
              </a:path>
            </a:pathLst>
          </a:cu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en-US">
              <a:solidFill>
                <a:prstClr val="white"/>
              </a:solidFill>
            </a:endParaRPr>
          </a:p>
        </p:txBody>
      </p:sp>
      <p:sp>
        <p:nvSpPr>
          <p:cNvPr id="8" name="Freeform 7"/>
          <p:cNvSpPr/>
          <p:nvPr userDrawn="1"/>
        </p:nvSpPr>
        <p:spPr>
          <a:xfrm rot="10800000">
            <a:off x="0" y="5061994"/>
            <a:ext cx="9144000" cy="444498"/>
          </a:xfrm>
          <a:custGeom>
            <a:avLst/>
            <a:gdLst>
              <a:gd name="connsiteX0" fmla="*/ 0 w 9144000"/>
              <a:gd name="connsiteY0" fmla="*/ 0 h 1752600"/>
              <a:gd name="connsiteX1" fmla="*/ 9144000 w 9144000"/>
              <a:gd name="connsiteY1" fmla="*/ 0 h 1752600"/>
              <a:gd name="connsiteX2" fmla="*/ 9144000 w 9144000"/>
              <a:gd name="connsiteY2" fmla="*/ 1752600 h 1752600"/>
              <a:gd name="connsiteX3" fmla="*/ 0 w 9144000"/>
              <a:gd name="connsiteY3" fmla="*/ 1752600 h 1752600"/>
              <a:gd name="connsiteX4" fmla="*/ 0 w 9144000"/>
              <a:gd name="connsiteY4" fmla="*/ 0 h 1752600"/>
              <a:gd name="connsiteX0" fmla="*/ 0 w 9144000"/>
              <a:gd name="connsiteY0" fmla="*/ 0 h 1752600"/>
              <a:gd name="connsiteX1" fmla="*/ 9144000 w 9144000"/>
              <a:gd name="connsiteY1" fmla="*/ 0 h 1752600"/>
              <a:gd name="connsiteX2" fmla="*/ 9144000 w 9144000"/>
              <a:gd name="connsiteY2" fmla="*/ 1752600 h 1752600"/>
              <a:gd name="connsiteX3" fmla="*/ 6429375 w 9144000"/>
              <a:gd name="connsiteY3" fmla="*/ 1752600 h 1752600"/>
              <a:gd name="connsiteX4" fmla="*/ 0 w 9144000"/>
              <a:gd name="connsiteY4" fmla="*/ 1752600 h 1752600"/>
              <a:gd name="connsiteX5" fmla="*/ 0 w 9144000"/>
              <a:gd name="connsiteY5" fmla="*/ 0 h 1752600"/>
              <a:gd name="connsiteX0" fmla="*/ 0 w 9144000"/>
              <a:gd name="connsiteY0" fmla="*/ 0 h 1752600"/>
              <a:gd name="connsiteX1" fmla="*/ 9144000 w 9144000"/>
              <a:gd name="connsiteY1" fmla="*/ 0 h 1752600"/>
              <a:gd name="connsiteX2" fmla="*/ 9144000 w 9144000"/>
              <a:gd name="connsiteY2" fmla="*/ 1752600 h 1752600"/>
              <a:gd name="connsiteX3" fmla="*/ 6429375 w 9144000"/>
              <a:gd name="connsiteY3" fmla="*/ 1752600 h 1752600"/>
              <a:gd name="connsiteX4" fmla="*/ 0 w 9144000"/>
              <a:gd name="connsiteY4" fmla="*/ 1752600 h 1752600"/>
              <a:gd name="connsiteX5" fmla="*/ 0 w 9144000"/>
              <a:gd name="connsiteY5" fmla="*/ 0 h 1752600"/>
              <a:gd name="connsiteX0" fmla="*/ 0 w 9144000"/>
              <a:gd name="connsiteY0" fmla="*/ 0 h 2143125"/>
              <a:gd name="connsiteX1" fmla="*/ 9144000 w 9144000"/>
              <a:gd name="connsiteY1" fmla="*/ 0 h 2143125"/>
              <a:gd name="connsiteX2" fmla="*/ 9144000 w 9144000"/>
              <a:gd name="connsiteY2" fmla="*/ 1752600 h 2143125"/>
              <a:gd name="connsiteX3" fmla="*/ 6429375 w 9144000"/>
              <a:gd name="connsiteY3" fmla="*/ 1752600 h 2143125"/>
              <a:gd name="connsiteX4" fmla="*/ 0 w 9144000"/>
              <a:gd name="connsiteY4" fmla="*/ 1752600 h 2143125"/>
              <a:gd name="connsiteX5" fmla="*/ 0 w 9144000"/>
              <a:gd name="connsiteY5" fmla="*/ 0 h 2143125"/>
              <a:gd name="connsiteX0" fmla="*/ 0 w 9144000"/>
              <a:gd name="connsiteY0" fmla="*/ 0 h 2143125"/>
              <a:gd name="connsiteX1" fmla="*/ 9144000 w 9144000"/>
              <a:gd name="connsiteY1" fmla="*/ 0 h 2143125"/>
              <a:gd name="connsiteX2" fmla="*/ 9144000 w 9144000"/>
              <a:gd name="connsiteY2" fmla="*/ 1752600 h 2143125"/>
              <a:gd name="connsiteX3" fmla="*/ 6429375 w 9144000"/>
              <a:gd name="connsiteY3" fmla="*/ 1752600 h 2143125"/>
              <a:gd name="connsiteX4" fmla="*/ 0 w 9144000"/>
              <a:gd name="connsiteY4" fmla="*/ 1752600 h 2143125"/>
              <a:gd name="connsiteX5" fmla="*/ 0 w 9144000"/>
              <a:gd name="connsiteY5" fmla="*/ 0 h 2143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43125">
                <a:moveTo>
                  <a:pt x="0" y="0"/>
                </a:moveTo>
                <a:lnTo>
                  <a:pt x="9144000" y="0"/>
                </a:lnTo>
                <a:lnTo>
                  <a:pt x="9144000" y="1752600"/>
                </a:lnTo>
                <a:cubicBezTo>
                  <a:pt x="8353425" y="2085975"/>
                  <a:pt x="7400925" y="2143125"/>
                  <a:pt x="6429375" y="1752600"/>
                </a:cubicBezTo>
                <a:cubicBezTo>
                  <a:pt x="3514725" y="533400"/>
                  <a:pt x="2143125" y="1752600"/>
                  <a:pt x="0" y="1752600"/>
                </a:cubicBezTo>
                <a:lnTo>
                  <a:pt x="0" y="0"/>
                </a:lnTo>
                <a:close/>
              </a:path>
            </a:pathLst>
          </a:custGeom>
          <a:gradFill flip="none" rotWithShape="1">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en-US">
              <a:solidFill>
                <a:prstClr val="white"/>
              </a:solidFill>
            </a:endParaRPr>
          </a:p>
        </p:txBody>
      </p:sp>
      <p:sp>
        <p:nvSpPr>
          <p:cNvPr id="9" name="Freeform 8"/>
          <p:cNvSpPr/>
          <p:nvPr userDrawn="1"/>
        </p:nvSpPr>
        <p:spPr>
          <a:xfrm rot="10800000">
            <a:off x="0" y="5143500"/>
            <a:ext cx="9144000" cy="634999"/>
          </a:xfrm>
          <a:custGeom>
            <a:avLst/>
            <a:gdLst>
              <a:gd name="connsiteX0" fmla="*/ 0 w 9144000"/>
              <a:gd name="connsiteY0" fmla="*/ 0 h 1752600"/>
              <a:gd name="connsiteX1" fmla="*/ 9144000 w 9144000"/>
              <a:gd name="connsiteY1" fmla="*/ 0 h 1752600"/>
              <a:gd name="connsiteX2" fmla="*/ 9144000 w 9144000"/>
              <a:gd name="connsiteY2" fmla="*/ 1752600 h 1752600"/>
              <a:gd name="connsiteX3" fmla="*/ 0 w 9144000"/>
              <a:gd name="connsiteY3" fmla="*/ 1752600 h 1752600"/>
              <a:gd name="connsiteX4" fmla="*/ 0 w 9144000"/>
              <a:gd name="connsiteY4" fmla="*/ 0 h 1752600"/>
              <a:gd name="connsiteX0" fmla="*/ 0 w 9144000"/>
              <a:gd name="connsiteY0" fmla="*/ 0 h 1752600"/>
              <a:gd name="connsiteX1" fmla="*/ 9144000 w 9144000"/>
              <a:gd name="connsiteY1" fmla="*/ 0 h 1752600"/>
              <a:gd name="connsiteX2" fmla="*/ 9144000 w 9144000"/>
              <a:gd name="connsiteY2" fmla="*/ 1752600 h 1752600"/>
              <a:gd name="connsiteX3" fmla="*/ 6429375 w 9144000"/>
              <a:gd name="connsiteY3" fmla="*/ 1752600 h 1752600"/>
              <a:gd name="connsiteX4" fmla="*/ 0 w 9144000"/>
              <a:gd name="connsiteY4" fmla="*/ 1752600 h 1752600"/>
              <a:gd name="connsiteX5" fmla="*/ 0 w 9144000"/>
              <a:gd name="connsiteY5" fmla="*/ 0 h 1752600"/>
              <a:gd name="connsiteX0" fmla="*/ 0 w 9144000"/>
              <a:gd name="connsiteY0" fmla="*/ 0 h 1752600"/>
              <a:gd name="connsiteX1" fmla="*/ 9144000 w 9144000"/>
              <a:gd name="connsiteY1" fmla="*/ 0 h 1752600"/>
              <a:gd name="connsiteX2" fmla="*/ 9144000 w 9144000"/>
              <a:gd name="connsiteY2" fmla="*/ 1752600 h 1752600"/>
              <a:gd name="connsiteX3" fmla="*/ 6429375 w 9144000"/>
              <a:gd name="connsiteY3" fmla="*/ 1752600 h 1752600"/>
              <a:gd name="connsiteX4" fmla="*/ 0 w 9144000"/>
              <a:gd name="connsiteY4" fmla="*/ 1752600 h 1752600"/>
              <a:gd name="connsiteX5" fmla="*/ 0 w 9144000"/>
              <a:gd name="connsiteY5" fmla="*/ 0 h 1752600"/>
              <a:gd name="connsiteX0" fmla="*/ 0 w 9144000"/>
              <a:gd name="connsiteY0" fmla="*/ 0 h 2143125"/>
              <a:gd name="connsiteX1" fmla="*/ 9144000 w 9144000"/>
              <a:gd name="connsiteY1" fmla="*/ 0 h 2143125"/>
              <a:gd name="connsiteX2" fmla="*/ 9144000 w 9144000"/>
              <a:gd name="connsiteY2" fmla="*/ 1752600 h 2143125"/>
              <a:gd name="connsiteX3" fmla="*/ 6429375 w 9144000"/>
              <a:gd name="connsiteY3" fmla="*/ 1752600 h 2143125"/>
              <a:gd name="connsiteX4" fmla="*/ 0 w 9144000"/>
              <a:gd name="connsiteY4" fmla="*/ 1752600 h 2143125"/>
              <a:gd name="connsiteX5" fmla="*/ 0 w 9144000"/>
              <a:gd name="connsiteY5" fmla="*/ 0 h 2143125"/>
              <a:gd name="connsiteX0" fmla="*/ 0 w 9144000"/>
              <a:gd name="connsiteY0" fmla="*/ 0 h 2143125"/>
              <a:gd name="connsiteX1" fmla="*/ 9144000 w 9144000"/>
              <a:gd name="connsiteY1" fmla="*/ 0 h 2143125"/>
              <a:gd name="connsiteX2" fmla="*/ 9144000 w 9144000"/>
              <a:gd name="connsiteY2" fmla="*/ 1752600 h 2143125"/>
              <a:gd name="connsiteX3" fmla="*/ 6429375 w 9144000"/>
              <a:gd name="connsiteY3" fmla="*/ 1752600 h 2143125"/>
              <a:gd name="connsiteX4" fmla="*/ 0 w 9144000"/>
              <a:gd name="connsiteY4" fmla="*/ 1752600 h 2143125"/>
              <a:gd name="connsiteX5" fmla="*/ 0 w 9144000"/>
              <a:gd name="connsiteY5" fmla="*/ 0 h 2143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43125">
                <a:moveTo>
                  <a:pt x="0" y="0"/>
                </a:moveTo>
                <a:lnTo>
                  <a:pt x="9144000" y="0"/>
                </a:lnTo>
                <a:lnTo>
                  <a:pt x="9144000" y="1752600"/>
                </a:lnTo>
                <a:cubicBezTo>
                  <a:pt x="8353425" y="2085975"/>
                  <a:pt x="7400925" y="2143125"/>
                  <a:pt x="6429375" y="1752600"/>
                </a:cubicBezTo>
                <a:cubicBezTo>
                  <a:pt x="3514725" y="533400"/>
                  <a:pt x="2143125" y="1752600"/>
                  <a:pt x="0" y="1752600"/>
                </a:cubicBezTo>
                <a:lnTo>
                  <a:pt x="0" y="0"/>
                </a:lnTo>
                <a:close/>
              </a:path>
            </a:pathLst>
          </a:cu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en-US">
              <a:solidFill>
                <a:prstClr val="white"/>
              </a:solidFill>
            </a:endParaRPr>
          </a:p>
        </p:txBody>
      </p:sp>
    </p:spTree>
    <p:extLst>
      <p:ext uri="{BB962C8B-B14F-4D97-AF65-F5344CB8AC3E}">
        <p14:creationId xmlns:p14="http://schemas.microsoft.com/office/powerpoint/2010/main" val="861900246"/>
      </p:ext>
    </p:extLst>
  </p:cSld>
  <p:clrMapOvr>
    <a:masterClrMapping/>
  </p:clrMapOvr>
  <p:transition spd="slow"/>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2" name="Oval 1"/>
          <p:cNvSpPr/>
          <p:nvPr userDrawn="1"/>
        </p:nvSpPr>
        <p:spPr>
          <a:xfrm>
            <a:off x="8382000" y="5207000"/>
            <a:ext cx="533400" cy="396876"/>
          </a:xfrm>
          <a:prstGeom prst="ellipse">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defRPr/>
            </a:pPr>
            <a:fld id="{D303D0B2-79D4-478E-83BA-1BFE1FF290AA}" type="slidenum">
              <a:rPr lang="en-US" sz="1200" b="1" smtClean="0">
                <a:solidFill>
                  <a:prstClr val="white"/>
                </a:solidFill>
                <a:latin typeface="Arial" charset="0"/>
              </a:rPr>
              <a:pPr algn="ctr">
                <a:defRPr/>
              </a:pPr>
              <a:t>‹#›</a:t>
            </a:fld>
            <a:endParaRPr lang="en-US" sz="1200" b="1" dirty="0" smtClean="0">
              <a:solidFill>
                <a:prstClr val="white"/>
              </a:solidFill>
            </a:endParaRPr>
          </a:p>
        </p:txBody>
      </p:sp>
      <p:sp>
        <p:nvSpPr>
          <p:cNvPr id="16" name="Text Placeholder 11"/>
          <p:cNvSpPr>
            <a:spLocks noGrp="1"/>
          </p:cNvSpPr>
          <p:nvPr>
            <p:ph type="body" sz="quarter" idx="10"/>
          </p:nvPr>
        </p:nvSpPr>
        <p:spPr>
          <a:xfrm>
            <a:off x="457200" y="1473200"/>
            <a:ext cx="8229600" cy="36703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reeform 6"/>
          <p:cNvSpPr/>
          <p:nvPr userDrawn="1"/>
        </p:nvSpPr>
        <p:spPr>
          <a:xfrm>
            <a:off x="0" y="279400"/>
            <a:ext cx="9144000" cy="1308100"/>
          </a:xfrm>
          <a:custGeom>
            <a:avLst/>
            <a:gdLst>
              <a:gd name="connsiteX0" fmla="*/ 0 w 9144000"/>
              <a:gd name="connsiteY0" fmla="*/ 0 h 1752600"/>
              <a:gd name="connsiteX1" fmla="*/ 9144000 w 9144000"/>
              <a:gd name="connsiteY1" fmla="*/ 0 h 1752600"/>
              <a:gd name="connsiteX2" fmla="*/ 9144000 w 9144000"/>
              <a:gd name="connsiteY2" fmla="*/ 1752600 h 1752600"/>
              <a:gd name="connsiteX3" fmla="*/ 0 w 9144000"/>
              <a:gd name="connsiteY3" fmla="*/ 1752600 h 1752600"/>
              <a:gd name="connsiteX4" fmla="*/ 0 w 9144000"/>
              <a:gd name="connsiteY4" fmla="*/ 0 h 1752600"/>
              <a:gd name="connsiteX0" fmla="*/ 0 w 9144000"/>
              <a:gd name="connsiteY0" fmla="*/ 0 h 1752600"/>
              <a:gd name="connsiteX1" fmla="*/ 9144000 w 9144000"/>
              <a:gd name="connsiteY1" fmla="*/ 0 h 1752600"/>
              <a:gd name="connsiteX2" fmla="*/ 9144000 w 9144000"/>
              <a:gd name="connsiteY2" fmla="*/ 1752600 h 1752600"/>
              <a:gd name="connsiteX3" fmla="*/ 6429375 w 9144000"/>
              <a:gd name="connsiteY3" fmla="*/ 1752600 h 1752600"/>
              <a:gd name="connsiteX4" fmla="*/ 0 w 9144000"/>
              <a:gd name="connsiteY4" fmla="*/ 1752600 h 1752600"/>
              <a:gd name="connsiteX5" fmla="*/ 0 w 9144000"/>
              <a:gd name="connsiteY5" fmla="*/ 0 h 1752600"/>
              <a:gd name="connsiteX0" fmla="*/ 0 w 9144000"/>
              <a:gd name="connsiteY0" fmla="*/ 0 h 1752600"/>
              <a:gd name="connsiteX1" fmla="*/ 9144000 w 9144000"/>
              <a:gd name="connsiteY1" fmla="*/ 0 h 1752600"/>
              <a:gd name="connsiteX2" fmla="*/ 9144000 w 9144000"/>
              <a:gd name="connsiteY2" fmla="*/ 1752600 h 1752600"/>
              <a:gd name="connsiteX3" fmla="*/ 6429375 w 9144000"/>
              <a:gd name="connsiteY3" fmla="*/ 1752600 h 1752600"/>
              <a:gd name="connsiteX4" fmla="*/ 0 w 9144000"/>
              <a:gd name="connsiteY4" fmla="*/ 1752600 h 1752600"/>
              <a:gd name="connsiteX5" fmla="*/ 0 w 9144000"/>
              <a:gd name="connsiteY5" fmla="*/ 0 h 1752600"/>
              <a:gd name="connsiteX0" fmla="*/ 0 w 9144000"/>
              <a:gd name="connsiteY0" fmla="*/ 0 h 2143125"/>
              <a:gd name="connsiteX1" fmla="*/ 9144000 w 9144000"/>
              <a:gd name="connsiteY1" fmla="*/ 0 h 2143125"/>
              <a:gd name="connsiteX2" fmla="*/ 9144000 w 9144000"/>
              <a:gd name="connsiteY2" fmla="*/ 1752600 h 2143125"/>
              <a:gd name="connsiteX3" fmla="*/ 6429375 w 9144000"/>
              <a:gd name="connsiteY3" fmla="*/ 1752600 h 2143125"/>
              <a:gd name="connsiteX4" fmla="*/ 0 w 9144000"/>
              <a:gd name="connsiteY4" fmla="*/ 1752600 h 2143125"/>
              <a:gd name="connsiteX5" fmla="*/ 0 w 9144000"/>
              <a:gd name="connsiteY5" fmla="*/ 0 h 2143125"/>
              <a:gd name="connsiteX0" fmla="*/ 0 w 9144000"/>
              <a:gd name="connsiteY0" fmla="*/ 0 h 2143125"/>
              <a:gd name="connsiteX1" fmla="*/ 9144000 w 9144000"/>
              <a:gd name="connsiteY1" fmla="*/ 0 h 2143125"/>
              <a:gd name="connsiteX2" fmla="*/ 9144000 w 9144000"/>
              <a:gd name="connsiteY2" fmla="*/ 1752600 h 2143125"/>
              <a:gd name="connsiteX3" fmla="*/ 6429375 w 9144000"/>
              <a:gd name="connsiteY3" fmla="*/ 1752600 h 2143125"/>
              <a:gd name="connsiteX4" fmla="*/ 0 w 9144000"/>
              <a:gd name="connsiteY4" fmla="*/ 1752600 h 2143125"/>
              <a:gd name="connsiteX5" fmla="*/ 0 w 9144000"/>
              <a:gd name="connsiteY5" fmla="*/ 0 h 2143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43125">
                <a:moveTo>
                  <a:pt x="0" y="0"/>
                </a:moveTo>
                <a:lnTo>
                  <a:pt x="9144000" y="0"/>
                </a:lnTo>
                <a:lnTo>
                  <a:pt x="9144000" y="1752600"/>
                </a:lnTo>
                <a:cubicBezTo>
                  <a:pt x="8353425" y="2085975"/>
                  <a:pt x="7400925" y="2143125"/>
                  <a:pt x="6429375" y="1752600"/>
                </a:cubicBezTo>
                <a:cubicBezTo>
                  <a:pt x="3514725" y="533400"/>
                  <a:pt x="2143125" y="1752600"/>
                  <a:pt x="0" y="1752600"/>
                </a:cubicBezTo>
                <a:lnTo>
                  <a:pt x="0" y="0"/>
                </a:lnTo>
                <a:close/>
              </a:path>
            </a:pathLst>
          </a:custGeom>
          <a:gradFill flip="none" rotWithShape="1">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en-US">
              <a:solidFill>
                <a:prstClr val="white"/>
              </a:solidFill>
            </a:endParaRPr>
          </a:p>
        </p:txBody>
      </p:sp>
      <p:sp>
        <p:nvSpPr>
          <p:cNvPr id="8" name="Freeform 7"/>
          <p:cNvSpPr/>
          <p:nvPr userDrawn="1"/>
        </p:nvSpPr>
        <p:spPr>
          <a:xfrm>
            <a:off x="0" y="0"/>
            <a:ext cx="9144000" cy="1524000"/>
          </a:xfrm>
          <a:custGeom>
            <a:avLst/>
            <a:gdLst>
              <a:gd name="connsiteX0" fmla="*/ 0 w 9144000"/>
              <a:gd name="connsiteY0" fmla="*/ 0 h 1752600"/>
              <a:gd name="connsiteX1" fmla="*/ 9144000 w 9144000"/>
              <a:gd name="connsiteY1" fmla="*/ 0 h 1752600"/>
              <a:gd name="connsiteX2" fmla="*/ 9144000 w 9144000"/>
              <a:gd name="connsiteY2" fmla="*/ 1752600 h 1752600"/>
              <a:gd name="connsiteX3" fmla="*/ 0 w 9144000"/>
              <a:gd name="connsiteY3" fmla="*/ 1752600 h 1752600"/>
              <a:gd name="connsiteX4" fmla="*/ 0 w 9144000"/>
              <a:gd name="connsiteY4" fmla="*/ 0 h 1752600"/>
              <a:gd name="connsiteX0" fmla="*/ 0 w 9144000"/>
              <a:gd name="connsiteY0" fmla="*/ 0 h 1752600"/>
              <a:gd name="connsiteX1" fmla="*/ 9144000 w 9144000"/>
              <a:gd name="connsiteY1" fmla="*/ 0 h 1752600"/>
              <a:gd name="connsiteX2" fmla="*/ 9144000 w 9144000"/>
              <a:gd name="connsiteY2" fmla="*/ 1752600 h 1752600"/>
              <a:gd name="connsiteX3" fmla="*/ 6429375 w 9144000"/>
              <a:gd name="connsiteY3" fmla="*/ 1752600 h 1752600"/>
              <a:gd name="connsiteX4" fmla="*/ 0 w 9144000"/>
              <a:gd name="connsiteY4" fmla="*/ 1752600 h 1752600"/>
              <a:gd name="connsiteX5" fmla="*/ 0 w 9144000"/>
              <a:gd name="connsiteY5" fmla="*/ 0 h 1752600"/>
              <a:gd name="connsiteX0" fmla="*/ 0 w 9144000"/>
              <a:gd name="connsiteY0" fmla="*/ 0 h 1752600"/>
              <a:gd name="connsiteX1" fmla="*/ 9144000 w 9144000"/>
              <a:gd name="connsiteY1" fmla="*/ 0 h 1752600"/>
              <a:gd name="connsiteX2" fmla="*/ 9144000 w 9144000"/>
              <a:gd name="connsiteY2" fmla="*/ 1752600 h 1752600"/>
              <a:gd name="connsiteX3" fmla="*/ 6429375 w 9144000"/>
              <a:gd name="connsiteY3" fmla="*/ 1752600 h 1752600"/>
              <a:gd name="connsiteX4" fmla="*/ 0 w 9144000"/>
              <a:gd name="connsiteY4" fmla="*/ 1752600 h 1752600"/>
              <a:gd name="connsiteX5" fmla="*/ 0 w 9144000"/>
              <a:gd name="connsiteY5" fmla="*/ 0 h 1752600"/>
              <a:gd name="connsiteX0" fmla="*/ 0 w 9144000"/>
              <a:gd name="connsiteY0" fmla="*/ 0 h 2143125"/>
              <a:gd name="connsiteX1" fmla="*/ 9144000 w 9144000"/>
              <a:gd name="connsiteY1" fmla="*/ 0 h 2143125"/>
              <a:gd name="connsiteX2" fmla="*/ 9144000 w 9144000"/>
              <a:gd name="connsiteY2" fmla="*/ 1752600 h 2143125"/>
              <a:gd name="connsiteX3" fmla="*/ 6429375 w 9144000"/>
              <a:gd name="connsiteY3" fmla="*/ 1752600 h 2143125"/>
              <a:gd name="connsiteX4" fmla="*/ 0 w 9144000"/>
              <a:gd name="connsiteY4" fmla="*/ 1752600 h 2143125"/>
              <a:gd name="connsiteX5" fmla="*/ 0 w 9144000"/>
              <a:gd name="connsiteY5" fmla="*/ 0 h 2143125"/>
              <a:gd name="connsiteX0" fmla="*/ 0 w 9144000"/>
              <a:gd name="connsiteY0" fmla="*/ 0 h 2143125"/>
              <a:gd name="connsiteX1" fmla="*/ 9144000 w 9144000"/>
              <a:gd name="connsiteY1" fmla="*/ 0 h 2143125"/>
              <a:gd name="connsiteX2" fmla="*/ 9144000 w 9144000"/>
              <a:gd name="connsiteY2" fmla="*/ 1752600 h 2143125"/>
              <a:gd name="connsiteX3" fmla="*/ 6429375 w 9144000"/>
              <a:gd name="connsiteY3" fmla="*/ 1752600 h 2143125"/>
              <a:gd name="connsiteX4" fmla="*/ 0 w 9144000"/>
              <a:gd name="connsiteY4" fmla="*/ 1752600 h 2143125"/>
              <a:gd name="connsiteX5" fmla="*/ 0 w 9144000"/>
              <a:gd name="connsiteY5" fmla="*/ 0 h 2143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43125">
                <a:moveTo>
                  <a:pt x="0" y="0"/>
                </a:moveTo>
                <a:lnTo>
                  <a:pt x="9144000" y="0"/>
                </a:lnTo>
                <a:lnTo>
                  <a:pt x="9144000" y="1752600"/>
                </a:lnTo>
                <a:cubicBezTo>
                  <a:pt x="8353425" y="2085975"/>
                  <a:pt x="7400925" y="2143125"/>
                  <a:pt x="6429375" y="1752600"/>
                </a:cubicBezTo>
                <a:cubicBezTo>
                  <a:pt x="3514725" y="533400"/>
                  <a:pt x="2143125" y="1752600"/>
                  <a:pt x="0" y="1752600"/>
                </a:cubicBezTo>
                <a:lnTo>
                  <a:pt x="0" y="0"/>
                </a:lnTo>
                <a:close/>
              </a:path>
            </a:pathLst>
          </a:cu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en-US">
              <a:solidFill>
                <a:prstClr val="white"/>
              </a:solidFill>
            </a:endParaRPr>
          </a:p>
        </p:txBody>
      </p:sp>
      <p:sp>
        <p:nvSpPr>
          <p:cNvPr id="17" name="Text Placeholder 13"/>
          <p:cNvSpPr>
            <a:spLocks noGrp="1"/>
          </p:cNvSpPr>
          <p:nvPr>
            <p:ph type="body" sz="quarter" idx="11"/>
          </p:nvPr>
        </p:nvSpPr>
        <p:spPr>
          <a:xfrm>
            <a:off x="457200" y="116840"/>
            <a:ext cx="8229600" cy="708660"/>
          </a:xfrm>
        </p:spPr>
        <p:txBody>
          <a:bodyPr anchor="ctr"/>
          <a:lstStyle>
            <a:lvl1pPr marL="0" indent="0">
              <a:spcBef>
                <a:spcPts val="0"/>
              </a:spcBef>
              <a:buNone/>
              <a:defRPr sz="3200" b="1">
                <a:solidFill>
                  <a:schemeClr val="bg1"/>
                </a:solidFill>
                <a:latin typeface="+mj-lt"/>
              </a:defRPr>
            </a:lvl1pPr>
            <a:lvl2pPr marL="457200" indent="0">
              <a:buNone/>
              <a:defRPr/>
            </a:lvl2pPr>
            <a:lvl5pPr marL="1828800" indent="0">
              <a:buNone/>
              <a:defRPr/>
            </a:lvl5pPr>
          </a:lstStyle>
          <a:p>
            <a:pPr lvl="0"/>
            <a:r>
              <a:rPr lang="en-US" dirty="0" smtClean="0"/>
              <a:t>Click to edit Master text styles</a:t>
            </a:r>
          </a:p>
        </p:txBody>
      </p:sp>
      <p:sp>
        <p:nvSpPr>
          <p:cNvPr id="3" name="Rectangle 2"/>
          <p:cNvSpPr/>
          <p:nvPr userDrawn="1"/>
        </p:nvSpPr>
        <p:spPr>
          <a:xfrm>
            <a:off x="4338606" y="2703613"/>
            <a:ext cx="184731" cy="307777"/>
          </a:xfrm>
          <a:prstGeom prst="rect">
            <a:avLst/>
          </a:prstGeom>
        </p:spPr>
        <p:txBody>
          <a:bodyPr wrap="none">
            <a:spAutoFit/>
          </a:bodyPr>
          <a:lstStyle/>
          <a:p>
            <a:pPr defTabSz="914400" fontAlgn="auto">
              <a:spcBef>
                <a:spcPts val="0"/>
              </a:spcBef>
              <a:spcAft>
                <a:spcPts val="0"/>
              </a:spcAft>
            </a:pPr>
            <a:endParaRPr lang="en-US" sz="1400" dirty="0">
              <a:solidFill>
                <a:prstClr val="white"/>
              </a:solidFill>
              <a:latin typeface="Calibri"/>
              <a:cs typeface="+mn-cs"/>
            </a:endParaRPr>
          </a:p>
        </p:txBody>
      </p:sp>
      <p:pic>
        <p:nvPicPr>
          <p:cNvPr id="9" name="Picture 8" descr="nepool_logo"/>
          <p:cNvPicPr/>
          <p:nvPr userDrawn="1"/>
        </p:nvPicPr>
        <p:blipFill>
          <a:blip r:embed="rId2" cstate="print"/>
          <a:srcRect/>
          <a:stretch>
            <a:fillRect/>
          </a:stretch>
        </p:blipFill>
        <p:spPr bwMode="auto">
          <a:xfrm>
            <a:off x="26719" y="4778375"/>
            <a:ext cx="1714500" cy="936626"/>
          </a:xfrm>
          <a:prstGeom prst="rect">
            <a:avLst/>
          </a:prstGeom>
          <a:noFill/>
        </p:spPr>
      </p:pic>
    </p:spTree>
    <p:extLst>
      <p:ext uri="{BB962C8B-B14F-4D97-AF65-F5344CB8AC3E}">
        <p14:creationId xmlns:p14="http://schemas.microsoft.com/office/powerpoint/2010/main" val="2805370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Oval 1"/>
          <p:cNvSpPr/>
          <p:nvPr userDrawn="1"/>
        </p:nvSpPr>
        <p:spPr>
          <a:xfrm>
            <a:off x="8382000" y="5207000"/>
            <a:ext cx="533400" cy="396875"/>
          </a:xfrm>
          <a:prstGeom prst="ellipse">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indent="0" algn="ctr" defTabSz="457200" rtl="0" eaLnBrk="1" fontAlgn="base" latinLnBrk="0" hangingPunct="1">
              <a:lnSpc>
                <a:spcPct val="100000"/>
              </a:lnSpc>
              <a:spcBef>
                <a:spcPct val="0"/>
              </a:spcBef>
              <a:spcAft>
                <a:spcPct val="0"/>
              </a:spcAft>
              <a:buClrTx/>
              <a:buSzTx/>
              <a:buFontTx/>
              <a:buNone/>
              <a:tabLst/>
              <a:defRPr/>
            </a:pPr>
            <a:fld id="{D303D0B2-79D4-478E-83BA-1BFE1FF290AA}" type="slidenum">
              <a:rPr lang="en-US" sz="1200" b="1" smtClean="0">
                <a:solidFill>
                  <a:schemeClr val="bg1"/>
                </a:solidFill>
                <a:latin typeface="Arial" charset="0"/>
              </a:rPr>
              <a:pPr marL="0" marR="0" indent="0" algn="ctr" defTabSz="457200" rtl="0" eaLnBrk="1" fontAlgn="base" latinLnBrk="0" hangingPunct="1">
                <a:lnSpc>
                  <a:spcPct val="100000"/>
                </a:lnSpc>
                <a:spcBef>
                  <a:spcPct val="0"/>
                </a:spcBef>
                <a:spcAft>
                  <a:spcPct val="0"/>
                </a:spcAft>
                <a:buClrTx/>
                <a:buSzTx/>
                <a:buFontTx/>
                <a:buNone/>
                <a:tabLst/>
                <a:defRPr/>
              </a:pPr>
              <a:t>‹#›</a:t>
            </a:fld>
            <a:endParaRPr lang="en-US" sz="1200" b="1" dirty="0" smtClean="0">
              <a:solidFill>
                <a:schemeClr val="bg1"/>
              </a:solidFill>
            </a:endParaRPr>
          </a:p>
        </p:txBody>
      </p:sp>
      <p:sp>
        <p:nvSpPr>
          <p:cNvPr id="16" name="Text Placeholder 11"/>
          <p:cNvSpPr>
            <a:spLocks noGrp="1"/>
          </p:cNvSpPr>
          <p:nvPr>
            <p:ph type="body" sz="quarter" idx="10"/>
          </p:nvPr>
        </p:nvSpPr>
        <p:spPr>
          <a:xfrm>
            <a:off x="457200" y="1473200"/>
            <a:ext cx="8229600" cy="36703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reeform 6"/>
          <p:cNvSpPr/>
          <p:nvPr userDrawn="1"/>
        </p:nvSpPr>
        <p:spPr>
          <a:xfrm>
            <a:off x="0" y="279400"/>
            <a:ext cx="9144000" cy="1308100"/>
          </a:xfrm>
          <a:custGeom>
            <a:avLst/>
            <a:gdLst>
              <a:gd name="connsiteX0" fmla="*/ 0 w 9144000"/>
              <a:gd name="connsiteY0" fmla="*/ 0 h 1752600"/>
              <a:gd name="connsiteX1" fmla="*/ 9144000 w 9144000"/>
              <a:gd name="connsiteY1" fmla="*/ 0 h 1752600"/>
              <a:gd name="connsiteX2" fmla="*/ 9144000 w 9144000"/>
              <a:gd name="connsiteY2" fmla="*/ 1752600 h 1752600"/>
              <a:gd name="connsiteX3" fmla="*/ 0 w 9144000"/>
              <a:gd name="connsiteY3" fmla="*/ 1752600 h 1752600"/>
              <a:gd name="connsiteX4" fmla="*/ 0 w 9144000"/>
              <a:gd name="connsiteY4" fmla="*/ 0 h 1752600"/>
              <a:gd name="connsiteX0" fmla="*/ 0 w 9144000"/>
              <a:gd name="connsiteY0" fmla="*/ 0 h 1752600"/>
              <a:gd name="connsiteX1" fmla="*/ 9144000 w 9144000"/>
              <a:gd name="connsiteY1" fmla="*/ 0 h 1752600"/>
              <a:gd name="connsiteX2" fmla="*/ 9144000 w 9144000"/>
              <a:gd name="connsiteY2" fmla="*/ 1752600 h 1752600"/>
              <a:gd name="connsiteX3" fmla="*/ 6429375 w 9144000"/>
              <a:gd name="connsiteY3" fmla="*/ 1752600 h 1752600"/>
              <a:gd name="connsiteX4" fmla="*/ 0 w 9144000"/>
              <a:gd name="connsiteY4" fmla="*/ 1752600 h 1752600"/>
              <a:gd name="connsiteX5" fmla="*/ 0 w 9144000"/>
              <a:gd name="connsiteY5" fmla="*/ 0 h 1752600"/>
              <a:gd name="connsiteX0" fmla="*/ 0 w 9144000"/>
              <a:gd name="connsiteY0" fmla="*/ 0 h 1752600"/>
              <a:gd name="connsiteX1" fmla="*/ 9144000 w 9144000"/>
              <a:gd name="connsiteY1" fmla="*/ 0 h 1752600"/>
              <a:gd name="connsiteX2" fmla="*/ 9144000 w 9144000"/>
              <a:gd name="connsiteY2" fmla="*/ 1752600 h 1752600"/>
              <a:gd name="connsiteX3" fmla="*/ 6429375 w 9144000"/>
              <a:gd name="connsiteY3" fmla="*/ 1752600 h 1752600"/>
              <a:gd name="connsiteX4" fmla="*/ 0 w 9144000"/>
              <a:gd name="connsiteY4" fmla="*/ 1752600 h 1752600"/>
              <a:gd name="connsiteX5" fmla="*/ 0 w 9144000"/>
              <a:gd name="connsiteY5" fmla="*/ 0 h 1752600"/>
              <a:gd name="connsiteX0" fmla="*/ 0 w 9144000"/>
              <a:gd name="connsiteY0" fmla="*/ 0 h 2143125"/>
              <a:gd name="connsiteX1" fmla="*/ 9144000 w 9144000"/>
              <a:gd name="connsiteY1" fmla="*/ 0 h 2143125"/>
              <a:gd name="connsiteX2" fmla="*/ 9144000 w 9144000"/>
              <a:gd name="connsiteY2" fmla="*/ 1752600 h 2143125"/>
              <a:gd name="connsiteX3" fmla="*/ 6429375 w 9144000"/>
              <a:gd name="connsiteY3" fmla="*/ 1752600 h 2143125"/>
              <a:gd name="connsiteX4" fmla="*/ 0 w 9144000"/>
              <a:gd name="connsiteY4" fmla="*/ 1752600 h 2143125"/>
              <a:gd name="connsiteX5" fmla="*/ 0 w 9144000"/>
              <a:gd name="connsiteY5" fmla="*/ 0 h 2143125"/>
              <a:gd name="connsiteX0" fmla="*/ 0 w 9144000"/>
              <a:gd name="connsiteY0" fmla="*/ 0 h 2143125"/>
              <a:gd name="connsiteX1" fmla="*/ 9144000 w 9144000"/>
              <a:gd name="connsiteY1" fmla="*/ 0 h 2143125"/>
              <a:gd name="connsiteX2" fmla="*/ 9144000 w 9144000"/>
              <a:gd name="connsiteY2" fmla="*/ 1752600 h 2143125"/>
              <a:gd name="connsiteX3" fmla="*/ 6429375 w 9144000"/>
              <a:gd name="connsiteY3" fmla="*/ 1752600 h 2143125"/>
              <a:gd name="connsiteX4" fmla="*/ 0 w 9144000"/>
              <a:gd name="connsiteY4" fmla="*/ 1752600 h 2143125"/>
              <a:gd name="connsiteX5" fmla="*/ 0 w 9144000"/>
              <a:gd name="connsiteY5" fmla="*/ 0 h 2143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43125">
                <a:moveTo>
                  <a:pt x="0" y="0"/>
                </a:moveTo>
                <a:lnTo>
                  <a:pt x="9144000" y="0"/>
                </a:lnTo>
                <a:lnTo>
                  <a:pt x="9144000" y="1752600"/>
                </a:lnTo>
                <a:cubicBezTo>
                  <a:pt x="8353425" y="2085975"/>
                  <a:pt x="7400925" y="2143125"/>
                  <a:pt x="6429375" y="1752600"/>
                </a:cubicBezTo>
                <a:cubicBezTo>
                  <a:pt x="3514725" y="533400"/>
                  <a:pt x="2143125" y="1752600"/>
                  <a:pt x="0" y="1752600"/>
                </a:cubicBezTo>
                <a:lnTo>
                  <a:pt x="0" y="0"/>
                </a:lnTo>
                <a:close/>
              </a:path>
            </a:pathLst>
          </a:custGeom>
          <a:gradFill flip="none" rotWithShape="1">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userDrawn="1"/>
        </p:nvSpPr>
        <p:spPr>
          <a:xfrm>
            <a:off x="0" y="0"/>
            <a:ext cx="9144000" cy="1524000"/>
          </a:xfrm>
          <a:custGeom>
            <a:avLst/>
            <a:gdLst>
              <a:gd name="connsiteX0" fmla="*/ 0 w 9144000"/>
              <a:gd name="connsiteY0" fmla="*/ 0 h 1752600"/>
              <a:gd name="connsiteX1" fmla="*/ 9144000 w 9144000"/>
              <a:gd name="connsiteY1" fmla="*/ 0 h 1752600"/>
              <a:gd name="connsiteX2" fmla="*/ 9144000 w 9144000"/>
              <a:gd name="connsiteY2" fmla="*/ 1752600 h 1752600"/>
              <a:gd name="connsiteX3" fmla="*/ 0 w 9144000"/>
              <a:gd name="connsiteY3" fmla="*/ 1752600 h 1752600"/>
              <a:gd name="connsiteX4" fmla="*/ 0 w 9144000"/>
              <a:gd name="connsiteY4" fmla="*/ 0 h 1752600"/>
              <a:gd name="connsiteX0" fmla="*/ 0 w 9144000"/>
              <a:gd name="connsiteY0" fmla="*/ 0 h 1752600"/>
              <a:gd name="connsiteX1" fmla="*/ 9144000 w 9144000"/>
              <a:gd name="connsiteY1" fmla="*/ 0 h 1752600"/>
              <a:gd name="connsiteX2" fmla="*/ 9144000 w 9144000"/>
              <a:gd name="connsiteY2" fmla="*/ 1752600 h 1752600"/>
              <a:gd name="connsiteX3" fmla="*/ 6429375 w 9144000"/>
              <a:gd name="connsiteY3" fmla="*/ 1752600 h 1752600"/>
              <a:gd name="connsiteX4" fmla="*/ 0 w 9144000"/>
              <a:gd name="connsiteY4" fmla="*/ 1752600 h 1752600"/>
              <a:gd name="connsiteX5" fmla="*/ 0 w 9144000"/>
              <a:gd name="connsiteY5" fmla="*/ 0 h 1752600"/>
              <a:gd name="connsiteX0" fmla="*/ 0 w 9144000"/>
              <a:gd name="connsiteY0" fmla="*/ 0 h 1752600"/>
              <a:gd name="connsiteX1" fmla="*/ 9144000 w 9144000"/>
              <a:gd name="connsiteY1" fmla="*/ 0 h 1752600"/>
              <a:gd name="connsiteX2" fmla="*/ 9144000 w 9144000"/>
              <a:gd name="connsiteY2" fmla="*/ 1752600 h 1752600"/>
              <a:gd name="connsiteX3" fmla="*/ 6429375 w 9144000"/>
              <a:gd name="connsiteY3" fmla="*/ 1752600 h 1752600"/>
              <a:gd name="connsiteX4" fmla="*/ 0 w 9144000"/>
              <a:gd name="connsiteY4" fmla="*/ 1752600 h 1752600"/>
              <a:gd name="connsiteX5" fmla="*/ 0 w 9144000"/>
              <a:gd name="connsiteY5" fmla="*/ 0 h 1752600"/>
              <a:gd name="connsiteX0" fmla="*/ 0 w 9144000"/>
              <a:gd name="connsiteY0" fmla="*/ 0 h 2143125"/>
              <a:gd name="connsiteX1" fmla="*/ 9144000 w 9144000"/>
              <a:gd name="connsiteY1" fmla="*/ 0 h 2143125"/>
              <a:gd name="connsiteX2" fmla="*/ 9144000 w 9144000"/>
              <a:gd name="connsiteY2" fmla="*/ 1752600 h 2143125"/>
              <a:gd name="connsiteX3" fmla="*/ 6429375 w 9144000"/>
              <a:gd name="connsiteY3" fmla="*/ 1752600 h 2143125"/>
              <a:gd name="connsiteX4" fmla="*/ 0 w 9144000"/>
              <a:gd name="connsiteY4" fmla="*/ 1752600 h 2143125"/>
              <a:gd name="connsiteX5" fmla="*/ 0 w 9144000"/>
              <a:gd name="connsiteY5" fmla="*/ 0 h 2143125"/>
              <a:gd name="connsiteX0" fmla="*/ 0 w 9144000"/>
              <a:gd name="connsiteY0" fmla="*/ 0 h 2143125"/>
              <a:gd name="connsiteX1" fmla="*/ 9144000 w 9144000"/>
              <a:gd name="connsiteY1" fmla="*/ 0 h 2143125"/>
              <a:gd name="connsiteX2" fmla="*/ 9144000 w 9144000"/>
              <a:gd name="connsiteY2" fmla="*/ 1752600 h 2143125"/>
              <a:gd name="connsiteX3" fmla="*/ 6429375 w 9144000"/>
              <a:gd name="connsiteY3" fmla="*/ 1752600 h 2143125"/>
              <a:gd name="connsiteX4" fmla="*/ 0 w 9144000"/>
              <a:gd name="connsiteY4" fmla="*/ 1752600 h 2143125"/>
              <a:gd name="connsiteX5" fmla="*/ 0 w 9144000"/>
              <a:gd name="connsiteY5" fmla="*/ 0 h 2143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43125">
                <a:moveTo>
                  <a:pt x="0" y="0"/>
                </a:moveTo>
                <a:lnTo>
                  <a:pt x="9144000" y="0"/>
                </a:lnTo>
                <a:lnTo>
                  <a:pt x="9144000" y="1752600"/>
                </a:lnTo>
                <a:cubicBezTo>
                  <a:pt x="8353425" y="2085975"/>
                  <a:pt x="7400925" y="2143125"/>
                  <a:pt x="6429375" y="1752600"/>
                </a:cubicBezTo>
                <a:cubicBezTo>
                  <a:pt x="3514725" y="533400"/>
                  <a:pt x="2143125" y="1752600"/>
                  <a:pt x="0" y="1752600"/>
                </a:cubicBezTo>
                <a:lnTo>
                  <a:pt x="0" y="0"/>
                </a:lnTo>
                <a:close/>
              </a:path>
            </a:pathLst>
          </a:cu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Placeholder 13"/>
          <p:cNvSpPr>
            <a:spLocks noGrp="1"/>
          </p:cNvSpPr>
          <p:nvPr>
            <p:ph type="body" sz="quarter" idx="11"/>
          </p:nvPr>
        </p:nvSpPr>
        <p:spPr>
          <a:xfrm>
            <a:off x="457200" y="116840"/>
            <a:ext cx="8229600" cy="708660"/>
          </a:xfrm>
        </p:spPr>
        <p:txBody>
          <a:bodyPr anchor="ctr"/>
          <a:lstStyle>
            <a:lvl1pPr marL="0" indent="0">
              <a:spcBef>
                <a:spcPts val="0"/>
              </a:spcBef>
              <a:buNone/>
              <a:defRPr sz="3200" b="1">
                <a:solidFill>
                  <a:schemeClr val="bg1"/>
                </a:solidFill>
                <a:latin typeface="+mj-lt"/>
              </a:defRPr>
            </a:lvl1pPr>
            <a:lvl2pPr marL="457200" indent="0">
              <a:buNone/>
              <a:defRPr/>
            </a:lvl2pPr>
            <a:lvl5pPr marL="1828800" indent="0">
              <a:buNone/>
              <a:defRPr/>
            </a:lvl5pPr>
          </a:lstStyle>
          <a:p>
            <a:pPr lvl="0"/>
            <a:r>
              <a:rPr lang="en-US" dirty="0" smtClean="0"/>
              <a:t>Click to edit Master text styles</a:t>
            </a:r>
          </a:p>
        </p:txBody>
      </p:sp>
      <p:sp>
        <p:nvSpPr>
          <p:cNvPr id="3" name="Rectangle 2"/>
          <p:cNvSpPr/>
          <p:nvPr userDrawn="1"/>
        </p:nvSpPr>
        <p:spPr>
          <a:xfrm>
            <a:off x="4338604" y="2703612"/>
            <a:ext cx="184731" cy="307777"/>
          </a:xfrm>
          <a:prstGeom prst="rect">
            <a:avLst/>
          </a:prstGeom>
        </p:spPr>
        <p:txBody>
          <a:bodyPr wrap="none">
            <a:spAutoFit/>
          </a:bodyPr>
          <a:lstStyle/>
          <a:p>
            <a:endParaRPr lang="en-US" sz="1400" dirty="0">
              <a:solidFill>
                <a:schemeClr val="bg1"/>
              </a:solidFill>
            </a:endParaRPr>
          </a:p>
        </p:txBody>
      </p:sp>
    </p:spTree>
    <p:extLst>
      <p:ext uri="{BB962C8B-B14F-4D97-AF65-F5344CB8AC3E}">
        <p14:creationId xmlns:p14="http://schemas.microsoft.com/office/powerpoint/2010/main" val="1272926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7340C5-F776-4185-9F56-C3E32A35CCD5}" type="datetimeFigureOut">
              <a:rPr lang="en-US">
                <a:solidFill>
                  <a:prstClr val="black">
                    <a:tint val="75000"/>
                  </a:prstClr>
                </a:solidFill>
              </a:rPr>
              <a:pPr/>
              <a:t>11/29/16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782A6A-0C45-4086-A293-46CF66D1C1FF}"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62194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7340C5-F776-4185-9F56-C3E32A35CCD5}" type="datetimeFigureOut">
              <a:rPr lang="en-US">
                <a:solidFill>
                  <a:prstClr val="black">
                    <a:tint val="75000"/>
                  </a:prstClr>
                </a:solidFill>
              </a:rPr>
              <a:pPr/>
              <a:t>11/29/16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782A6A-0C45-4086-A293-46CF66D1C1FF}"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1341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8"/>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7340C5-F776-4185-9F56-C3E32A35CCD5}" type="datetimeFigureOut">
              <a:rPr lang="en-US">
                <a:solidFill>
                  <a:prstClr val="black">
                    <a:tint val="75000"/>
                  </a:prstClr>
                </a:solidFill>
              </a:rPr>
              <a:pPr/>
              <a:t>11/29/16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782A6A-0C45-4086-A293-46CF66D1C1FF}"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83522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1"/>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1"/>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7340C5-F776-4185-9F56-C3E32A35CCD5}" type="datetimeFigureOut">
              <a:rPr lang="en-US">
                <a:solidFill>
                  <a:prstClr val="black">
                    <a:tint val="75000"/>
                  </a:prstClr>
                </a:solidFill>
              </a:rPr>
              <a:pPr/>
              <a:t>11/29/16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F782A6A-0C45-4086-A293-46CF66D1C1FF}"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5286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279261"/>
            <a:ext cx="4041775" cy="5331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7340C5-F776-4185-9F56-C3E32A35CCD5}" type="datetimeFigureOut">
              <a:rPr lang="en-US">
                <a:solidFill>
                  <a:prstClr val="black">
                    <a:tint val="75000"/>
                  </a:prstClr>
                </a:solidFill>
              </a:rPr>
              <a:pPr/>
              <a:t>11/29/16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F782A6A-0C45-4086-A293-46CF66D1C1FF}"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140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7340C5-F776-4185-9F56-C3E32A35CCD5}" type="datetimeFigureOut">
              <a:rPr lang="en-US">
                <a:solidFill>
                  <a:prstClr val="black">
                    <a:tint val="75000"/>
                  </a:prstClr>
                </a:solidFill>
              </a:rPr>
              <a:pPr/>
              <a:t>11/29/16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F782A6A-0C45-4086-A293-46CF66D1C1FF}"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2637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7340C5-F776-4185-9F56-C3E32A35CCD5}" type="datetimeFigureOut">
              <a:rPr lang="en-US">
                <a:solidFill>
                  <a:prstClr val="black">
                    <a:tint val="75000"/>
                  </a:prstClr>
                </a:solidFill>
              </a:rPr>
              <a:pPr/>
              <a:t>11/29/16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F782A6A-0C45-4086-A293-46CF66D1C1FF}"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446048"/>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3.xml"/><Relationship Id="rId12" Type="http://schemas.openxmlformats.org/officeDocument/2006/relationships/slideLayout" Target="../slideLayouts/slideLayout14.xml"/><Relationship Id="rId13" Type="http://schemas.openxmlformats.org/officeDocument/2006/relationships/slideLayout" Target="../slideLayouts/slideLayout15.xml"/><Relationship Id="rId14" Type="http://schemas.openxmlformats.org/officeDocument/2006/relationships/theme" Target="../theme/theme2.xml"/><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slideLayout" Target="../slideLayouts/slideLayout9.xml"/><Relationship Id="rId8" Type="http://schemas.openxmlformats.org/officeDocument/2006/relationships/slideLayout" Target="../slideLayouts/slideLayout10.xml"/><Relationship Id="rId9" Type="http://schemas.openxmlformats.org/officeDocument/2006/relationships/slideLayout" Target="../slideLayouts/slideLayout11.xml"/><Relationship Id="rId10"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15"/>
          <p:cNvSpPr>
            <a:spLocks noGrp="1" noChangeArrowheads="1"/>
          </p:cNvSpPr>
          <p:nvPr>
            <p:ph type="title"/>
          </p:nvPr>
        </p:nvSpPr>
        <p:spPr bwMode="auto">
          <a:xfrm>
            <a:off x="457200" y="469636"/>
            <a:ext cx="8229600" cy="711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16"/>
          <p:cNvSpPr>
            <a:spLocks noGrp="1" noChangeArrowheads="1"/>
          </p:cNvSpPr>
          <p:nvPr>
            <p:ph type="body" idx="1"/>
          </p:nvPr>
        </p:nvSpPr>
        <p:spPr bwMode="auto">
          <a:xfrm>
            <a:off x="457200" y="1181365"/>
            <a:ext cx="8229600" cy="3923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Lst>
  <p:txStyles>
    <p:titleStyle>
      <a:lvl1pPr algn="l" defTabSz="457200" rtl="0" eaLnBrk="1" fontAlgn="base" hangingPunct="1">
        <a:spcBef>
          <a:spcPct val="0"/>
        </a:spcBef>
        <a:spcAft>
          <a:spcPct val="0"/>
        </a:spcAft>
        <a:defRPr sz="3200" b="1" kern="1200">
          <a:solidFill>
            <a:srgbClr val="2A5972"/>
          </a:solidFill>
          <a:latin typeface="+mj-lt"/>
          <a:ea typeface="+mj-ea"/>
          <a:cs typeface="+mj-cs"/>
        </a:defRPr>
      </a:lvl1pPr>
      <a:lvl2pPr algn="l" defTabSz="457200" rtl="0" eaLnBrk="1" fontAlgn="base" hangingPunct="1">
        <a:spcBef>
          <a:spcPct val="0"/>
        </a:spcBef>
        <a:spcAft>
          <a:spcPct val="0"/>
        </a:spcAft>
        <a:defRPr sz="3200" b="1">
          <a:solidFill>
            <a:srgbClr val="2A5972"/>
          </a:solidFill>
          <a:latin typeface="Arial" charset="0"/>
        </a:defRPr>
      </a:lvl2pPr>
      <a:lvl3pPr algn="l" defTabSz="457200" rtl="0" eaLnBrk="1" fontAlgn="base" hangingPunct="1">
        <a:spcBef>
          <a:spcPct val="0"/>
        </a:spcBef>
        <a:spcAft>
          <a:spcPct val="0"/>
        </a:spcAft>
        <a:defRPr sz="3200" b="1">
          <a:solidFill>
            <a:srgbClr val="2A5972"/>
          </a:solidFill>
          <a:latin typeface="Arial" charset="0"/>
        </a:defRPr>
      </a:lvl3pPr>
      <a:lvl4pPr algn="l" defTabSz="457200" rtl="0" eaLnBrk="1" fontAlgn="base" hangingPunct="1">
        <a:spcBef>
          <a:spcPct val="0"/>
        </a:spcBef>
        <a:spcAft>
          <a:spcPct val="0"/>
        </a:spcAft>
        <a:defRPr sz="3200" b="1">
          <a:solidFill>
            <a:srgbClr val="2A5972"/>
          </a:solidFill>
          <a:latin typeface="Arial" charset="0"/>
        </a:defRPr>
      </a:lvl4pPr>
      <a:lvl5pPr algn="l" defTabSz="457200" rtl="0" eaLnBrk="1" fontAlgn="base" hangingPunct="1">
        <a:spcBef>
          <a:spcPct val="0"/>
        </a:spcBef>
        <a:spcAft>
          <a:spcPct val="0"/>
        </a:spcAft>
        <a:defRPr sz="3200" b="1">
          <a:solidFill>
            <a:srgbClr val="2A5972"/>
          </a:solidFill>
          <a:latin typeface="Arial" charset="0"/>
        </a:defRPr>
      </a:lvl5pPr>
      <a:lvl6pPr marL="457200" algn="l" defTabSz="457200" rtl="0" eaLnBrk="1" fontAlgn="base" hangingPunct="1">
        <a:spcBef>
          <a:spcPct val="0"/>
        </a:spcBef>
        <a:spcAft>
          <a:spcPct val="0"/>
        </a:spcAft>
        <a:defRPr sz="3200" b="1">
          <a:solidFill>
            <a:srgbClr val="2A5972"/>
          </a:solidFill>
          <a:latin typeface="Arial" charset="0"/>
        </a:defRPr>
      </a:lvl6pPr>
      <a:lvl7pPr marL="914400" algn="l" defTabSz="457200" rtl="0" eaLnBrk="1" fontAlgn="base" hangingPunct="1">
        <a:spcBef>
          <a:spcPct val="0"/>
        </a:spcBef>
        <a:spcAft>
          <a:spcPct val="0"/>
        </a:spcAft>
        <a:defRPr sz="3200" b="1">
          <a:solidFill>
            <a:srgbClr val="2A5972"/>
          </a:solidFill>
          <a:latin typeface="Arial" charset="0"/>
        </a:defRPr>
      </a:lvl7pPr>
      <a:lvl8pPr marL="1371600" algn="l" defTabSz="457200" rtl="0" eaLnBrk="1" fontAlgn="base" hangingPunct="1">
        <a:spcBef>
          <a:spcPct val="0"/>
        </a:spcBef>
        <a:spcAft>
          <a:spcPct val="0"/>
        </a:spcAft>
        <a:defRPr sz="3200" b="1">
          <a:solidFill>
            <a:srgbClr val="2A5972"/>
          </a:solidFill>
          <a:latin typeface="Arial" charset="0"/>
        </a:defRPr>
      </a:lvl8pPr>
      <a:lvl9pPr marL="1828800" algn="l" defTabSz="457200" rtl="0" eaLnBrk="1" fontAlgn="base" hangingPunct="1">
        <a:spcBef>
          <a:spcPct val="0"/>
        </a:spcBef>
        <a:spcAft>
          <a:spcPct val="0"/>
        </a:spcAft>
        <a:defRPr sz="3200" b="1">
          <a:solidFill>
            <a:srgbClr val="2A5972"/>
          </a:solidFill>
          <a:latin typeface="Arial" charset="0"/>
        </a:defRPr>
      </a:lvl9pPr>
    </p:titleStyle>
    <p:bodyStyle>
      <a:lvl1pPr marL="342900" indent="-342900" algn="l" rtl="0" eaLnBrk="1" fontAlgn="base" hangingPunct="1">
        <a:spcBef>
          <a:spcPct val="20000"/>
        </a:spcBef>
        <a:spcAft>
          <a:spcPct val="0"/>
        </a:spcAft>
        <a:buClr>
          <a:srgbClr val="004873"/>
        </a:buClr>
        <a:buFont typeface="Wingdings" pitchFamily="2" charset="2"/>
        <a:buChar char="§"/>
        <a:defRPr sz="2800" kern="1200">
          <a:solidFill>
            <a:srgbClr val="1C1C1C"/>
          </a:solidFill>
          <a:latin typeface="+mn-lt"/>
          <a:ea typeface="+mn-ea"/>
          <a:cs typeface="+mn-cs"/>
        </a:defRPr>
      </a:lvl1pPr>
      <a:lvl2pPr marL="742950" indent="-285750" algn="l" rtl="0" eaLnBrk="1" fontAlgn="base" hangingPunct="1">
        <a:spcBef>
          <a:spcPct val="20000"/>
        </a:spcBef>
        <a:spcAft>
          <a:spcPct val="0"/>
        </a:spcAft>
        <a:buClr>
          <a:srgbClr val="004873"/>
        </a:buClr>
        <a:buFont typeface="Wingdings" pitchFamily="2" charset="2"/>
        <a:buChar char="§"/>
        <a:defRPr sz="2400" kern="1200">
          <a:solidFill>
            <a:srgbClr val="1C1C1C"/>
          </a:solidFill>
          <a:latin typeface="+mn-lt"/>
          <a:ea typeface="+mn-ea"/>
          <a:cs typeface="+mn-cs"/>
        </a:defRPr>
      </a:lvl2pPr>
      <a:lvl3pPr marL="1143000" indent="-228600" algn="l" rtl="0" eaLnBrk="1" fontAlgn="base" hangingPunct="1">
        <a:spcBef>
          <a:spcPct val="20000"/>
        </a:spcBef>
        <a:spcAft>
          <a:spcPct val="0"/>
        </a:spcAft>
        <a:buClr>
          <a:srgbClr val="004873"/>
        </a:buClr>
        <a:buFont typeface="Wingdings" pitchFamily="2" charset="2"/>
        <a:buChar char="§"/>
        <a:defRPr sz="2000" kern="1200">
          <a:solidFill>
            <a:srgbClr val="1C1C1C"/>
          </a:solidFill>
          <a:latin typeface="+mn-lt"/>
          <a:ea typeface="+mn-ea"/>
          <a:cs typeface="+mn-cs"/>
        </a:defRPr>
      </a:lvl3pPr>
      <a:lvl4pPr marL="1600200" indent="-228600" algn="l" rtl="0" eaLnBrk="1" fontAlgn="base" hangingPunct="1">
        <a:spcBef>
          <a:spcPct val="20000"/>
        </a:spcBef>
        <a:spcAft>
          <a:spcPct val="0"/>
        </a:spcAft>
        <a:buClr>
          <a:srgbClr val="004873"/>
        </a:buClr>
        <a:buFont typeface="Wingdings" pitchFamily="2" charset="2"/>
        <a:buChar char="§"/>
        <a:defRPr sz="1600" kern="1200">
          <a:solidFill>
            <a:srgbClr val="1C1C1C"/>
          </a:solidFill>
          <a:latin typeface="+mn-lt"/>
          <a:ea typeface="+mn-ea"/>
          <a:cs typeface="+mn-cs"/>
        </a:defRPr>
      </a:lvl4pPr>
      <a:lvl5pPr marL="2057400" indent="-228600" algn="l" rtl="0" eaLnBrk="1" fontAlgn="base" hangingPunct="1">
        <a:spcBef>
          <a:spcPct val="20000"/>
        </a:spcBef>
        <a:spcAft>
          <a:spcPct val="0"/>
        </a:spcAft>
        <a:buClr>
          <a:srgbClr val="004873"/>
        </a:buClr>
        <a:buFont typeface="Wingdings" pitchFamily="2" charset="2"/>
        <a:buChar char="§"/>
        <a:defRPr sz="1400" kern="1200">
          <a:solidFill>
            <a:srgbClr val="1C1C1C"/>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4"/>
            <a:ext cx="82296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33501"/>
            <a:ext cx="82296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296960"/>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fontAlgn="auto">
              <a:spcBef>
                <a:spcPts val="0"/>
              </a:spcBef>
              <a:spcAft>
                <a:spcPts val="0"/>
              </a:spcAft>
            </a:pPr>
            <a:fld id="{E87340C5-F776-4185-9F56-C3E32A35CCD5}" type="datetimeFigureOut">
              <a:rPr lang="en-US" smtClean="0">
                <a:solidFill>
                  <a:prstClr val="black">
                    <a:tint val="75000"/>
                  </a:prstClr>
                </a:solidFill>
                <a:latin typeface="Calibri"/>
                <a:cs typeface="+mn-cs"/>
              </a:rPr>
              <a:pPr defTabSz="914400" fontAlgn="auto">
                <a:spcBef>
                  <a:spcPts val="0"/>
                </a:spcBef>
                <a:spcAft>
                  <a:spcPts val="0"/>
                </a:spcAft>
              </a:pPr>
              <a:t>11/29/16</a:t>
            </a:fld>
            <a:endParaRPr lang="en-US" smtClean="0">
              <a:solidFill>
                <a:prstClr val="black">
                  <a:tint val="75000"/>
                </a:prstClr>
              </a:solidFill>
              <a:latin typeface="Calibri"/>
              <a:cs typeface="+mn-cs"/>
            </a:endParaRPr>
          </a:p>
        </p:txBody>
      </p:sp>
      <p:sp>
        <p:nvSpPr>
          <p:cNvPr id="5" name="Footer Placeholder 4"/>
          <p:cNvSpPr>
            <a:spLocks noGrp="1"/>
          </p:cNvSpPr>
          <p:nvPr>
            <p:ph type="ftr" sz="quarter" idx="3"/>
          </p:nvPr>
        </p:nvSpPr>
        <p:spPr>
          <a:xfrm>
            <a:off x="3124200" y="5296960"/>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fontAlgn="auto">
              <a:spcBef>
                <a:spcPts val="0"/>
              </a:spcBef>
              <a:spcAft>
                <a:spcPts val="0"/>
              </a:spcAft>
            </a:pPr>
            <a:endParaRPr lang="en-US" smtClean="0">
              <a:solidFill>
                <a:prstClr val="black">
                  <a:tint val="75000"/>
                </a:prstClr>
              </a:solidFill>
              <a:latin typeface="Calibri"/>
              <a:cs typeface="+mn-cs"/>
            </a:endParaRPr>
          </a:p>
        </p:txBody>
      </p:sp>
      <p:sp>
        <p:nvSpPr>
          <p:cNvPr id="6" name="Slide Number Placeholder 5"/>
          <p:cNvSpPr>
            <a:spLocks noGrp="1"/>
          </p:cNvSpPr>
          <p:nvPr>
            <p:ph type="sldNum" sz="quarter" idx="4"/>
          </p:nvPr>
        </p:nvSpPr>
        <p:spPr>
          <a:xfrm>
            <a:off x="6553200" y="5296960"/>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fontAlgn="auto">
              <a:spcBef>
                <a:spcPts val="0"/>
              </a:spcBef>
              <a:spcAft>
                <a:spcPts val="0"/>
              </a:spcAft>
            </a:pPr>
            <a:fld id="{FF782A6A-0C45-4086-A293-46CF66D1C1FF}" type="slidenum">
              <a:rPr lang="en-US" smtClean="0">
                <a:solidFill>
                  <a:prstClr val="black">
                    <a:tint val="75000"/>
                  </a:prstClr>
                </a:solidFill>
                <a:latin typeface="Calibri"/>
                <a:cs typeface="+mn-cs"/>
              </a:rPr>
              <a:pPr defTabSz="914400" fontAlgn="auto">
                <a:spcBef>
                  <a:spcPts val="0"/>
                </a:spcBef>
                <a:spcAft>
                  <a:spcPts val="0"/>
                </a:spcAft>
              </a:pPr>
              <a:t>‹#›</a:t>
            </a:fld>
            <a:endParaRPr lang="en-US" smtClean="0">
              <a:solidFill>
                <a:prstClr val="black">
                  <a:tint val="75000"/>
                </a:prstClr>
              </a:solidFill>
              <a:latin typeface="Calibri"/>
              <a:cs typeface="+mn-cs"/>
            </a:endParaRPr>
          </a:p>
        </p:txBody>
      </p:sp>
    </p:spTree>
    <p:extLst>
      <p:ext uri="{BB962C8B-B14F-4D97-AF65-F5344CB8AC3E}">
        <p14:creationId xmlns:p14="http://schemas.microsoft.com/office/powerpoint/2010/main" val="2337021438"/>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96"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6.xml"/><Relationship Id="rId3" Type="http://schemas.openxmlformats.org/officeDocument/2006/relationships/image" Target="../media/image3.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8.xml"/><Relationship Id="rId3"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hyperlink" Target="http://nepool.com/IMAPP.ph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bwMode="gray">
          <a:xfrm>
            <a:off x="762000" y="740833"/>
            <a:ext cx="7772400" cy="1799167"/>
          </a:xfrm>
        </p:spPr>
        <p:txBody>
          <a:bodyPr>
            <a:normAutofit fontScale="90000"/>
          </a:bodyPr>
          <a:lstStyle/>
          <a:p>
            <a:pPr algn="ctr" eaLnBrk="1" hangingPunct="1"/>
            <a:r>
              <a:rPr lang="en-US" altLang="en-US" sz="3600" b="1" dirty="0" smtClean="0">
                <a:solidFill>
                  <a:srgbClr val="004873"/>
                </a:solidFill>
              </a:rPr>
              <a:t>Integrating Public Policy Resources Into Markets (in 3 RTOs):</a:t>
            </a:r>
            <a:r>
              <a:rPr lang="en-US" altLang="en-US" b="1" dirty="0" smtClean="0">
                <a:solidFill>
                  <a:srgbClr val="004873"/>
                </a:solidFill>
              </a:rPr>
              <a:t/>
            </a:r>
            <a:br>
              <a:rPr lang="en-US" altLang="en-US" b="1" dirty="0" smtClean="0">
                <a:solidFill>
                  <a:srgbClr val="004873"/>
                </a:solidFill>
              </a:rPr>
            </a:br>
            <a:r>
              <a:rPr lang="en-US" altLang="en-US" b="1" dirty="0" smtClean="0">
                <a:solidFill>
                  <a:srgbClr val="004873"/>
                </a:solidFill>
              </a:rPr>
              <a:t>NEPOOL’s IMAPP Initiative</a:t>
            </a:r>
            <a:r>
              <a:rPr lang="en-US" altLang="en-US" sz="4000" b="1" dirty="0" smtClean="0">
                <a:solidFill>
                  <a:srgbClr val="004873"/>
                </a:solidFill>
              </a:rPr>
              <a:t/>
            </a:r>
            <a:br>
              <a:rPr lang="en-US" altLang="en-US" sz="4000" b="1" dirty="0" smtClean="0">
                <a:solidFill>
                  <a:srgbClr val="004873"/>
                </a:solidFill>
              </a:rPr>
            </a:br>
            <a:r>
              <a:rPr lang="en-US" altLang="en-US" sz="2800" b="1" dirty="0" smtClean="0">
                <a:solidFill>
                  <a:srgbClr val="004873"/>
                </a:solidFill>
              </a:rPr>
              <a:t>I</a:t>
            </a:r>
            <a:r>
              <a:rPr lang="en-US" altLang="en-US" sz="2800" dirty="0" smtClean="0">
                <a:solidFill>
                  <a:srgbClr val="004873"/>
                </a:solidFill>
              </a:rPr>
              <a:t>ntegrating </a:t>
            </a:r>
            <a:r>
              <a:rPr lang="en-US" altLang="en-US" sz="2800" b="1" dirty="0" smtClean="0">
                <a:solidFill>
                  <a:srgbClr val="004873"/>
                </a:solidFill>
              </a:rPr>
              <a:t>M</a:t>
            </a:r>
            <a:r>
              <a:rPr lang="en-US" altLang="en-US" sz="2800" dirty="0" smtClean="0">
                <a:solidFill>
                  <a:srgbClr val="004873"/>
                </a:solidFill>
              </a:rPr>
              <a:t>arkets </a:t>
            </a:r>
            <a:r>
              <a:rPr lang="en-US" altLang="en-US" sz="2800" b="1" dirty="0" smtClean="0">
                <a:solidFill>
                  <a:srgbClr val="004873"/>
                </a:solidFill>
              </a:rPr>
              <a:t>A</a:t>
            </a:r>
            <a:r>
              <a:rPr lang="en-US" altLang="en-US" sz="2800" dirty="0" smtClean="0">
                <a:solidFill>
                  <a:srgbClr val="004873"/>
                </a:solidFill>
              </a:rPr>
              <a:t>nd </a:t>
            </a:r>
            <a:r>
              <a:rPr lang="en-US" altLang="en-US" sz="2800" b="1" dirty="0" smtClean="0">
                <a:solidFill>
                  <a:srgbClr val="004873"/>
                </a:solidFill>
              </a:rPr>
              <a:t>P</a:t>
            </a:r>
            <a:r>
              <a:rPr lang="en-US" altLang="en-US" sz="2800" dirty="0" smtClean="0">
                <a:solidFill>
                  <a:srgbClr val="004873"/>
                </a:solidFill>
              </a:rPr>
              <a:t>ublic </a:t>
            </a:r>
            <a:r>
              <a:rPr lang="en-US" altLang="en-US" sz="2800" b="1" dirty="0" smtClean="0">
                <a:solidFill>
                  <a:srgbClr val="004873"/>
                </a:solidFill>
              </a:rPr>
              <a:t>P</a:t>
            </a:r>
            <a:r>
              <a:rPr lang="en-US" altLang="en-US" sz="2800" dirty="0" smtClean="0">
                <a:solidFill>
                  <a:srgbClr val="004873"/>
                </a:solidFill>
              </a:rPr>
              <a:t>olicy</a:t>
            </a:r>
            <a:endParaRPr lang="en-US" altLang="en-US" sz="2800" dirty="0">
              <a:solidFill>
                <a:srgbClr val="004873"/>
              </a:solidFill>
            </a:endParaRPr>
          </a:p>
        </p:txBody>
      </p:sp>
      <p:sp>
        <p:nvSpPr>
          <p:cNvPr id="6" name="Text Box 5"/>
          <p:cNvSpPr txBox="1">
            <a:spLocks noChangeArrowheads="1"/>
          </p:cNvSpPr>
          <p:nvPr/>
        </p:nvSpPr>
        <p:spPr bwMode="auto">
          <a:xfrm>
            <a:off x="152400" y="3196167"/>
            <a:ext cx="8991600"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004873"/>
              </a:buClr>
              <a:buChar char="•"/>
              <a:defRPr sz="2800">
                <a:solidFill>
                  <a:srgbClr val="1C1C1C"/>
                </a:solidFill>
                <a:latin typeface="Arial" charset="0"/>
              </a:defRPr>
            </a:lvl1pPr>
            <a:lvl2pPr marL="742950" indent="-285750" eaLnBrk="0" hangingPunct="0">
              <a:spcBef>
                <a:spcPct val="20000"/>
              </a:spcBef>
              <a:buClr>
                <a:srgbClr val="004873"/>
              </a:buClr>
              <a:buFont typeface="Wingdings" pitchFamily="2" charset="2"/>
              <a:buChar char="§"/>
              <a:defRPr sz="2400">
                <a:solidFill>
                  <a:srgbClr val="1C1C1C"/>
                </a:solidFill>
                <a:latin typeface="Arial" charset="0"/>
              </a:defRPr>
            </a:lvl2pPr>
            <a:lvl3pPr marL="1143000" indent="-228600" eaLnBrk="0" hangingPunct="0">
              <a:spcBef>
                <a:spcPct val="20000"/>
              </a:spcBef>
              <a:buClr>
                <a:srgbClr val="004873"/>
              </a:buClr>
              <a:buSzPct val="70000"/>
              <a:buFont typeface="Arial" charset="0"/>
              <a:buChar char="►"/>
              <a:defRPr sz="2000">
                <a:solidFill>
                  <a:srgbClr val="1C1C1C"/>
                </a:solidFill>
                <a:latin typeface="Arial" charset="0"/>
              </a:defRPr>
            </a:lvl3pPr>
            <a:lvl4pPr marL="1600200" indent="-228600" eaLnBrk="0" hangingPunct="0">
              <a:spcBef>
                <a:spcPct val="20000"/>
              </a:spcBef>
              <a:buClr>
                <a:srgbClr val="004873"/>
              </a:buClr>
              <a:buFont typeface="Wingdings" pitchFamily="2" charset="2"/>
              <a:buChar char="s"/>
              <a:defRPr sz="1600">
                <a:solidFill>
                  <a:srgbClr val="1C1C1C"/>
                </a:solidFill>
                <a:latin typeface="Arial" charset="0"/>
              </a:defRPr>
            </a:lvl4pPr>
            <a:lvl5pPr marL="2057400" indent="-228600" eaLnBrk="0" hangingPunct="0">
              <a:spcBef>
                <a:spcPct val="20000"/>
              </a:spcBef>
              <a:buClr>
                <a:srgbClr val="004873"/>
              </a:buClr>
              <a:buFont typeface="Wingdings" pitchFamily="2" charset="2"/>
              <a:buChar char="§"/>
              <a:defRPr sz="1400">
                <a:solidFill>
                  <a:srgbClr val="1C1C1C"/>
                </a:solidFill>
                <a:latin typeface="Arial" charset="0"/>
              </a:defRPr>
            </a:lvl5pPr>
            <a:lvl6pPr marL="2514600" indent="-228600" eaLnBrk="0" fontAlgn="base" hangingPunct="0">
              <a:spcBef>
                <a:spcPct val="20000"/>
              </a:spcBef>
              <a:spcAft>
                <a:spcPct val="0"/>
              </a:spcAft>
              <a:buClr>
                <a:srgbClr val="004873"/>
              </a:buClr>
              <a:buFont typeface="Wingdings" pitchFamily="2" charset="2"/>
              <a:buChar char="§"/>
              <a:defRPr sz="1400">
                <a:solidFill>
                  <a:srgbClr val="1C1C1C"/>
                </a:solidFill>
                <a:latin typeface="Arial" charset="0"/>
              </a:defRPr>
            </a:lvl6pPr>
            <a:lvl7pPr marL="2971800" indent="-228600" eaLnBrk="0" fontAlgn="base" hangingPunct="0">
              <a:spcBef>
                <a:spcPct val="20000"/>
              </a:spcBef>
              <a:spcAft>
                <a:spcPct val="0"/>
              </a:spcAft>
              <a:buClr>
                <a:srgbClr val="004873"/>
              </a:buClr>
              <a:buFont typeface="Wingdings" pitchFamily="2" charset="2"/>
              <a:buChar char="§"/>
              <a:defRPr sz="1400">
                <a:solidFill>
                  <a:srgbClr val="1C1C1C"/>
                </a:solidFill>
                <a:latin typeface="Arial" charset="0"/>
              </a:defRPr>
            </a:lvl7pPr>
            <a:lvl8pPr marL="3429000" indent="-228600" eaLnBrk="0" fontAlgn="base" hangingPunct="0">
              <a:spcBef>
                <a:spcPct val="20000"/>
              </a:spcBef>
              <a:spcAft>
                <a:spcPct val="0"/>
              </a:spcAft>
              <a:buClr>
                <a:srgbClr val="004873"/>
              </a:buClr>
              <a:buFont typeface="Wingdings" pitchFamily="2" charset="2"/>
              <a:buChar char="§"/>
              <a:defRPr sz="1400">
                <a:solidFill>
                  <a:srgbClr val="1C1C1C"/>
                </a:solidFill>
                <a:latin typeface="Arial" charset="0"/>
              </a:defRPr>
            </a:lvl8pPr>
            <a:lvl9pPr marL="3886200" indent="-228600" eaLnBrk="0" fontAlgn="base" hangingPunct="0">
              <a:spcBef>
                <a:spcPct val="20000"/>
              </a:spcBef>
              <a:spcAft>
                <a:spcPct val="0"/>
              </a:spcAft>
              <a:buClr>
                <a:srgbClr val="004873"/>
              </a:buClr>
              <a:buFont typeface="Wingdings" pitchFamily="2" charset="2"/>
              <a:buChar char="§"/>
              <a:defRPr sz="1400">
                <a:solidFill>
                  <a:srgbClr val="1C1C1C"/>
                </a:solidFill>
                <a:latin typeface="Arial" charset="0"/>
              </a:defRPr>
            </a:lvl9pPr>
          </a:lstStyle>
          <a:p>
            <a:pPr algn="r" defTabSz="914400" eaLnBrk="1" fontAlgn="auto" hangingPunct="1">
              <a:spcBef>
                <a:spcPts val="0"/>
              </a:spcBef>
              <a:spcAft>
                <a:spcPts val="0"/>
              </a:spcAft>
              <a:buClrTx/>
              <a:buFontTx/>
              <a:buNone/>
              <a:defRPr/>
            </a:pPr>
            <a:r>
              <a:rPr lang="en-US" altLang="en-US" sz="2000" kern="0" dirty="0" smtClean="0">
                <a:solidFill>
                  <a:srgbClr val="004873"/>
                </a:solidFill>
                <a:cs typeface="+mn-cs"/>
              </a:rPr>
              <a:t>Joel Gordon</a:t>
            </a:r>
            <a:r>
              <a:rPr lang="en-US" altLang="en-US" sz="2000" kern="0" dirty="0">
                <a:solidFill>
                  <a:srgbClr val="004873"/>
                </a:solidFill>
                <a:cs typeface="+mn-cs"/>
              </a:rPr>
              <a:t/>
            </a:r>
            <a:br>
              <a:rPr lang="en-US" altLang="en-US" sz="2000" kern="0" dirty="0">
                <a:solidFill>
                  <a:srgbClr val="004873"/>
                </a:solidFill>
                <a:cs typeface="+mn-cs"/>
              </a:rPr>
            </a:br>
            <a:r>
              <a:rPr lang="en-US" altLang="en-US" sz="2000" kern="0" dirty="0" smtClean="0">
                <a:solidFill>
                  <a:srgbClr val="004873"/>
                </a:solidFill>
                <a:cs typeface="+mn-cs"/>
              </a:rPr>
              <a:t>Chairman, New England Power Pool </a:t>
            </a:r>
            <a:br>
              <a:rPr lang="en-US" altLang="en-US" sz="2000" kern="0" dirty="0" smtClean="0">
                <a:solidFill>
                  <a:srgbClr val="004873"/>
                </a:solidFill>
                <a:cs typeface="+mn-cs"/>
              </a:rPr>
            </a:br>
            <a:r>
              <a:rPr lang="en-US" altLang="en-US" sz="2000" kern="0" dirty="0" smtClean="0">
                <a:solidFill>
                  <a:srgbClr val="004873"/>
                </a:solidFill>
                <a:cs typeface="+mn-cs"/>
              </a:rPr>
              <a:t>Energy Policy Roundtable in PJM</a:t>
            </a:r>
            <a:r>
              <a:rPr lang="en-US" altLang="en-US" sz="2000" kern="0" dirty="0">
                <a:solidFill>
                  <a:srgbClr val="004873"/>
                </a:solidFill>
                <a:cs typeface="+mn-cs"/>
              </a:rPr>
              <a:t/>
            </a:r>
            <a:br>
              <a:rPr lang="en-US" altLang="en-US" sz="2000" kern="0" dirty="0">
                <a:solidFill>
                  <a:srgbClr val="004873"/>
                </a:solidFill>
                <a:cs typeface="+mn-cs"/>
              </a:rPr>
            </a:br>
            <a:r>
              <a:rPr lang="en-US" altLang="en-US" sz="2000" kern="0" dirty="0" smtClean="0">
                <a:solidFill>
                  <a:srgbClr val="004873"/>
                </a:solidFill>
                <a:cs typeface="+mn-cs"/>
              </a:rPr>
              <a:t>December 1, 2016</a:t>
            </a:r>
          </a:p>
          <a:p>
            <a:pPr algn="r" defTabSz="914400" eaLnBrk="1" fontAlgn="auto" hangingPunct="1">
              <a:spcBef>
                <a:spcPts val="0"/>
              </a:spcBef>
              <a:spcAft>
                <a:spcPts val="0"/>
              </a:spcAft>
              <a:buClrTx/>
              <a:buFontTx/>
              <a:buNone/>
              <a:defRPr/>
            </a:pPr>
            <a:endParaRPr lang="en-US" altLang="en-US" sz="2000" kern="0" dirty="0" smtClean="0">
              <a:solidFill>
                <a:srgbClr val="004873"/>
              </a:solidFill>
              <a:cs typeface="+mn-cs"/>
            </a:endParaRPr>
          </a:p>
        </p:txBody>
      </p:sp>
      <p:pic>
        <p:nvPicPr>
          <p:cNvPr id="7" name="Picture 6" descr="nepool_logo"/>
          <p:cNvPicPr/>
          <p:nvPr/>
        </p:nvPicPr>
        <p:blipFill>
          <a:blip r:embed="rId2" cstate="print"/>
          <a:srcRect/>
          <a:stretch>
            <a:fillRect/>
          </a:stretch>
        </p:blipFill>
        <p:spPr bwMode="auto">
          <a:xfrm>
            <a:off x="431800" y="2942167"/>
            <a:ext cx="3674424" cy="1926167"/>
          </a:xfrm>
          <a:prstGeom prst="rect">
            <a:avLst/>
          </a:prstGeom>
          <a:noFill/>
        </p:spPr>
      </p:pic>
    </p:spTree>
    <p:extLst>
      <p:ext uri="{BB962C8B-B14F-4D97-AF65-F5344CB8AC3E}">
        <p14:creationId xmlns:p14="http://schemas.microsoft.com/office/powerpoint/2010/main" val="29115685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r>
              <a:rPr lang="en-US" dirty="0" smtClean="0"/>
              <a:t>Incorporates a cost of carbon into energy offers.</a:t>
            </a:r>
          </a:p>
          <a:p>
            <a:pPr lvl="1"/>
            <a:r>
              <a:rPr lang="en-US" dirty="0" smtClean="0"/>
              <a:t>Technology neutral.</a:t>
            </a:r>
          </a:p>
          <a:p>
            <a:pPr lvl="1"/>
            <a:r>
              <a:rPr lang="en-US" dirty="0" smtClean="0"/>
              <a:t>Appropriate signals for supply and demand.</a:t>
            </a:r>
          </a:p>
          <a:p>
            <a:pPr lvl="1"/>
            <a:r>
              <a:rPr lang="en-US" dirty="0" smtClean="0"/>
              <a:t>Translates carbon goals into transparent price.</a:t>
            </a:r>
          </a:p>
          <a:p>
            <a:r>
              <a:rPr lang="en-US" dirty="0" smtClean="0"/>
              <a:t>Adder collected from emitters.</a:t>
            </a:r>
          </a:p>
          <a:p>
            <a:pPr lvl="1"/>
            <a:r>
              <a:rPr lang="en-US" dirty="0" smtClean="0"/>
              <a:t>Redistributed per agreement </a:t>
            </a:r>
            <a:r>
              <a:rPr lang="en-US" sz="1700" dirty="0" smtClean="0"/>
              <a:t>(see Nov 10 Cost Allocation proposal)</a:t>
            </a:r>
          </a:p>
          <a:p>
            <a:r>
              <a:rPr lang="en-US" dirty="0" smtClean="0"/>
              <a:t>Adder determined by states based upon goals.</a:t>
            </a:r>
          </a:p>
          <a:p>
            <a:pPr lvl="1"/>
            <a:r>
              <a:rPr lang="en-US" dirty="0" smtClean="0"/>
              <a:t>Can be adjusted based upon outcomes. </a:t>
            </a:r>
          </a:p>
          <a:p>
            <a:pPr lvl="1"/>
            <a:endParaRPr lang="en-US" dirty="0"/>
          </a:p>
        </p:txBody>
      </p:sp>
      <p:sp>
        <p:nvSpPr>
          <p:cNvPr id="3" name="Text Placeholder 2"/>
          <p:cNvSpPr>
            <a:spLocks noGrp="1"/>
          </p:cNvSpPr>
          <p:nvPr>
            <p:ph type="body" sz="quarter" idx="11"/>
          </p:nvPr>
        </p:nvSpPr>
        <p:spPr/>
        <p:txBody>
          <a:bodyPr/>
          <a:lstStyle/>
          <a:p>
            <a:r>
              <a:rPr lang="en-US" dirty="0" smtClean="0"/>
              <a:t>Carbon Adder Proposal</a:t>
            </a:r>
            <a:endParaRPr lang="en-US" dirty="0"/>
          </a:p>
        </p:txBody>
      </p:sp>
    </p:spTree>
    <p:extLst>
      <p:ext uri="{BB962C8B-B14F-4D97-AF65-F5344CB8AC3E}">
        <p14:creationId xmlns:p14="http://schemas.microsoft.com/office/powerpoint/2010/main" val="5516019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smtClean="0"/>
              <a:t>Proposal at $32 ton (with RGGI soft cap of $10) </a:t>
            </a:r>
            <a:r>
              <a:rPr lang="en-US" dirty="0" smtClean="0">
                <a:sym typeface="Wingdings" panose="05000000000000000000" pitchFamily="2" charset="2"/>
              </a:rPr>
              <a:t>equals social cost of carbon.</a:t>
            </a:r>
          </a:p>
          <a:p>
            <a:pPr lvl="1"/>
            <a:r>
              <a:rPr lang="en-US" dirty="0" smtClean="0">
                <a:sym typeface="Wingdings" panose="05000000000000000000" pitchFamily="2" charset="2"/>
              </a:rPr>
              <a:t>Sufficient to keep nukes in-market.</a:t>
            </a:r>
          </a:p>
          <a:p>
            <a:r>
              <a:rPr lang="en-US" dirty="0" smtClean="0">
                <a:sym typeface="Wingdings" panose="05000000000000000000" pitchFamily="2" charset="2"/>
              </a:rPr>
              <a:t>Recognized as not high enough to incent new renewables stand alone, but...</a:t>
            </a:r>
          </a:p>
          <a:p>
            <a:pPr lvl="1"/>
            <a:r>
              <a:rPr lang="en-US" dirty="0" smtClean="0">
                <a:sym typeface="Wingdings" panose="05000000000000000000" pitchFamily="2" charset="2"/>
              </a:rPr>
              <a:t>Reduces other program costs(RECs, contracts).</a:t>
            </a:r>
          </a:p>
          <a:p>
            <a:pPr lvl="1"/>
            <a:r>
              <a:rPr lang="en-US" dirty="0" smtClean="0">
                <a:sym typeface="Wingdings" panose="05000000000000000000" pitchFamily="2" charset="2"/>
              </a:rPr>
              <a:t>Enhances efficiency of other backstop proposals.</a:t>
            </a:r>
            <a:endParaRPr lang="en-US" dirty="0"/>
          </a:p>
        </p:txBody>
      </p:sp>
      <p:sp>
        <p:nvSpPr>
          <p:cNvPr id="3" name="Text Placeholder 2"/>
          <p:cNvSpPr>
            <a:spLocks noGrp="1"/>
          </p:cNvSpPr>
          <p:nvPr>
            <p:ph type="body" sz="quarter" idx="11"/>
          </p:nvPr>
        </p:nvSpPr>
        <p:spPr/>
        <p:txBody>
          <a:bodyPr/>
          <a:lstStyle/>
          <a:p>
            <a:r>
              <a:rPr lang="en-US" dirty="0" smtClean="0"/>
              <a:t>Carbon Adder Impacts</a:t>
            </a:r>
            <a:endParaRPr lang="en-US" dirty="0"/>
          </a:p>
        </p:txBody>
      </p:sp>
    </p:spTree>
    <p:extLst>
      <p:ext uri="{BB962C8B-B14F-4D97-AF65-F5344CB8AC3E}">
        <p14:creationId xmlns:p14="http://schemas.microsoft.com/office/powerpoint/2010/main" val="2022948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Carbon Adder Impacts</a:t>
            </a:r>
            <a:endParaRPr lang="en-US"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255880"/>
            <a:ext cx="9155017" cy="4470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1697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1333500"/>
            <a:ext cx="8229600" cy="3670300"/>
          </a:xfrm>
        </p:spPr>
        <p:txBody>
          <a:bodyPr>
            <a:normAutofit fontScale="62500" lnSpcReduction="20000"/>
          </a:bodyPr>
          <a:lstStyle/>
          <a:p>
            <a:r>
              <a:rPr lang="en-US" dirty="0" smtClean="0"/>
              <a:t>Facilitates new renewable entry and compensates existing, non-contracted renewables.</a:t>
            </a:r>
          </a:p>
          <a:p>
            <a:pPr lvl="1"/>
            <a:r>
              <a:rPr lang="en-US" dirty="0" smtClean="0"/>
              <a:t>Predictable market structure</a:t>
            </a:r>
          </a:p>
          <a:p>
            <a:pPr lvl="1"/>
            <a:r>
              <a:rPr lang="en-US" dirty="0" smtClean="0"/>
              <a:t>High quality revenue stream</a:t>
            </a:r>
          </a:p>
          <a:p>
            <a:pPr lvl="1"/>
            <a:r>
              <a:rPr lang="en-US" dirty="0" smtClean="0"/>
              <a:t>Standardized &amp; repeatable </a:t>
            </a:r>
          </a:p>
          <a:p>
            <a:pPr lvl="1"/>
            <a:r>
              <a:rPr lang="en-US" dirty="0" smtClean="0"/>
              <a:t>Transparent pricing drives competition. </a:t>
            </a:r>
          </a:p>
          <a:p>
            <a:r>
              <a:rPr lang="en-US" dirty="0" smtClean="0"/>
              <a:t>Procures commitments  ≈3.5 </a:t>
            </a:r>
            <a:r>
              <a:rPr lang="en-US" dirty="0" err="1" smtClean="0"/>
              <a:t>yrs</a:t>
            </a:r>
            <a:r>
              <a:rPr lang="en-US" dirty="0" smtClean="0"/>
              <a:t> forward to </a:t>
            </a:r>
            <a:r>
              <a:rPr lang="en-US" dirty="0"/>
              <a:t>produce energy that </a:t>
            </a:r>
            <a:r>
              <a:rPr lang="en-US" dirty="0" smtClean="0"/>
              <a:t>would generate </a:t>
            </a:r>
            <a:r>
              <a:rPr lang="en-US" dirty="0"/>
              <a:t>Class 1 </a:t>
            </a:r>
            <a:r>
              <a:rPr lang="en-US" dirty="0" err="1" smtClean="0"/>
              <a:t>RECs.</a:t>
            </a:r>
            <a:endParaRPr lang="en-US" dirty="0" smtClean="0"/>
          </a:p>
          <a:p>
            <a:pPr lvl="1"/>
            <a:r>
              <a:rPr lang="en-US" dirty="0" smtClean="0"/>
              <a:t>Physical resources specific, but tradable.</a:t>
            </a:r>
          </a:p>
          <a:p>
            <a:pPr lvl="1"/>
            <a:r>
              <a:rPr lang="en-US" dirty="0" smtClean="0"/>
              <a:t>Longer term rate-lock period.</a:t>
            </a:r>
          </a:p>
          <a:p>
            <a:pPr lvl="1"/>
            <a:r>
              <a:rPr lang="en-US" dirty="0" smtClean="0"/>
              <a:t>Auction clears in $/MWh</a:t>
            </a:r>
          </a:p>
          <a:p>
            <a:r>
              <a:rPr lang="en-US" dirty="0" smtClean="0"/>
              <a:t>$ collected from entities with RPS requirements, separate from energy &amp; capacity.</a:t>
            </a:r>
            <a:endParaRPr lang="en-US" dirty="0"/>
          </a:p>
        </p:txBody>
      </p:sp>
      <p:sp>
        <p:nvSpPr>
          <p:cNvPr id="3" name="Text Placeholder 2"/>
          <p:cNvSpPr>
            <a:spLocks noGrp="1"/>
          </p:cNvSpPr>
          <p:nvPr>
            <p:ph type="body" sz="quarter" idx="11"/>
          </p:nvPr>
        </p:nvSpPr>
        <p:spPr/>
        <p:txBody>
          <a:bodyPr/>
          <a:lstStyle/>
          <a:p>
            <a:r>
              <a:rPr lang="en-US" dirty="0" smtClean="0"/>
              <a:t>Forward Clean Energy Market (FCEM) </a:t>
            </a:r>
            <a:endParaRPr lang="en-US" dirty="0"/>
          </a:p>
        </p:txBody>
      </p:sp>
    </p:spTree>
    <p:extLst>
      <p:ext uri="{BB962C8B-B14F-4D97-AF65-F5344CB8AC3E}">
        <p14:creationId xmlns:p14="http://schemas.microsoft.com/office/powerpoint/2010/main" val="629400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62708" y="1257300"/>
            <a:ext cx="8229600" cy="3670300"/>
          </a:xfrm>
        </p:spPr>
        <p:txBody>
          <a:bodyPr>
            <a:normAutofit fontScale="92500" lnSpcReduction="10000"/>
          </a:bodyPr>
          <a:lstStyle/>
          <a:p>
            <a:r>
              <a:rPr lang="en-US" dirty="0" smtClean="0"/>
              <a:t>Limited to Class I resources.</a:t>
            </a:r>
          </a:p>
          <a:p>
            <a:pPr lvl="1"/>
            <a:r>
              <a:rPr lang="en-US" dirty="0" smtClean="0"/>
              <a:t>Already defined throughout NE.</a:t>
            </a:r>
          </a:p>
          <a:p>
            <a:r>
              <a:rPr lang="en-US" dirty="0" smtClean="0"/>
              <a:t>Procurement targets is aggregate Class I Rec Requirements.</a:t>
            </a:r>
          </a:p>
          <a:p>
            <a:r>
              <a:rPr lang="en-US" dirty="0" smtClean="0"/>
              <a:t>Uses a demand curve based on</a:t>
            </a:r>
          </a:p>
          <a:p>
            <a:pPr marL="0" indent="0">
              <a:buNone/>
            </a:pPr>
            <a:r>
              <a:rPr lang="en-US" dirty="0"/>
              <a:t> </a:t>
            </a:r>
            <a:r>
              <a:rPr lang="en-US" dirty="0" smtClean="0"/>
              <a:t>   REC values and the Alternative </a:t>
            </a:r>
          </a:p>
          <a:p>
            <a:pPr marL="0" indent="0">
              <a:buNone/>
            </a:pPr>
            <a:r>
              <a:rPr lang="en-US" dirty="0"/>
              <a:t> </a:t>
            </a:r>
            <a:r>
              <a:rPr lang="en-US" dirty="0" smtClean="0"/>
              <a:t>   Compliance Payment (ACP).</a:t>
            </a:r>
          </a:p>
          <a:p>
            <a:pPr marL="0" indent="0">
              <a:buNone/>
            </a:pPr>
            <a:endParaRPr lang="en-US" dirty="0"/>
          </a:p>
          <a:p>
            <a:endParaRPr lang="en-US" dirty="0"/>
          </a:p>
        </p:txBody>
      </p:sp>
      <p:sp>
        <p:nvSpPr>
          <p:cNvPr id="3" name="Text Placeholder 2"/>
          <p:cNvSpPr>
            <a:spLocks noGrp="1"/>
          </p:cNvSpPr>
          <p:nvPr>
            <p:ph type="body" sz="quarter" idx="11"/>
          </p:nvPr>
        </p:nvSpPr>
        <p:spPr>
          <a:xfrm>
            <a:off x="487496" y="-354330"/>
            <a:ext cx="8229600" cy="2221230"/>
          </a:xfrm>
        </p:spPr>
        <p:txBody>
          <a:bodyPr/>
          <a:lstStyle/>
          <a:p>
            <a:r>
              <a:rPr lang="en-US" dirty="0" smtClean="0"/>
              <a:t>FCEM </a:t>
            </a:r>
            <a:endParaRPr lang="en-US" dirty="0"/>
          </a:p>
        </p:txBody>
      </p:sp>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26730" y="2781300"/>
            <a:ext cx="3241070" cy="2362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717496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r>
              <a:rPr lang="en-US" dirty="0" smtClean="0"/>
              <a:t>Supports clean energy investments over the longer term at least societal cost.</a:t>
            </a:r>
          </a:p>
          <a:p>
            <a:pPr lvl="1"/>
            <a:r>
              <a:rPr lang="en-US" dirty="0" smtClean="0"/>
              <a:t>No locational differentiation, trading allowed.</a:t>
            </a:r>
          </a:p>
          <a:p>
            <a:r>
              <a:rPr lang="en-US" dirty="0" smtClean="0"/>
              <a:t>Complements (and advocates) carbon adder proposal.</a:t>
            </a:r>
          </a:p>
          <a:p>
            <a:r>
              <a:rPr lang="en-US" dirty="0" smtClean="0"/>
              <a:t>Technology neutral – nukes and imports eligible.</a:t>
            </a:r>
          </a:p>
          <a:p>
            <a:pPr lvl="1"/>
            <a:r>
              <a:rPr lang="en-US" dirty="0" smtClean="0"/>
              <a:t>FCM-C </a:t>
            </a:r>
            <a:r>
              <a:rPr lang="en-US" dirty="0"/>
              <a:t>and CO2 pricing would retain existing clean resources </a:t>
            </a:r>
            <a:r>
              <a:rPr lang="en-US" dirty="0" smtClean="0"/>
              <a:t>as long </a:t>
            </a:r>
            <a:r>
              <a:rPr lang="en-US" dirty="0"/>
              <a:t>as they are the most cost-effective </a:t>
            </a:r>
            <a:r>
              <a:rPr lang="en-US" dirty="0" smtClean="0"/>
              <a:t>resources.</a:t>
            </a:r>
          </a:p>
          <a:p>
            <a:r>
              <a:rPr lang="en-US" dirty="0" smtClean="0"/>
              <a:t>Proposal claims to reduce energy and capacity costs for all participating and non-participating states.</a:t>
            </a:r>
          </a:p>
          <a:p>
            <a:pPr lvl="1"/>
            <a:endParaRPr lang="en-US" dirty="0"/>
          </a:p>
        </p:txBody>
      </p:sp>
      <p:sp>
        <p:nvSpPr>
          <p:cNvPr id="3" name="Text Placeholder 2"/>
          <p:cNvSpPr>
            <a:spLocks noGrp="1"/>
          </p:cNvSpPr>
          <p:nvPr>
            <p:ph type="body" sz="quarter" idx="11"/>
          </p:nvPr>
        </p:nvSpPr>
        <p:spPr/>
        <p:txBody>
          <a:bodyPr>
            <a:normAutofit fontScale="85000" lnSpcReduction="10000"/>
          </a:bodyPr>
          <a:lstStyle/>
          <a:p>
            <a:r>
              <a:rPr lang="en-US" dirty="0" smtClean="0"/>
              <a:t>Carbon Integrated Forward Capacity Market (FCM-C)</a:t>
            </a:r>
            <a:endParaRPr lang="en-US" dirty="0"/>
          </a:p>
        </p:txBody>
      </p:sp>
    </p:spTree>
    <p:extLst>
      <p:ext uri="{BB962C8B-B14F-4D97-AF65-F5344CB8AC3E}">
        <p14:creationId xmlns:p14="http://schemas.microsoft.com/office/powerpoint/2010/main" val="3026800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0000" lnSpcReduction="20000"/>
          </a:bodyPr>
          <a:lstStyle/>
          <a:p>
            <a:r>
              <a:rPr lang="en-US" dirty="0"/>
              <a:t>Two supply curves for two separate products in a </a:t>
            </a:r>
            <a:r>
              <a:rPr lang="en-US" dirty="0" smtClean="0"/>
              <a:t>single auction</a:t>
            </a:r>
            <a:r>
              <a:rPr lang="en-US" dirty="0"/>
              <a:t>:</a:t>
            </a:r>
          </a:p>
          <a:p>
            <a:pPr lvl="1"/>
            <a:r>
              <a:rPr lang="en-US" dirty="0" smtClean="0"/>
              <a:t>Capacity </a:t>
            </a:r>
            <a:r>
              <a:rPr lang="en-US" dirty="0"/>
              <a:t>Product: Current definition of </a:t>
            </a:r>
            <a:r>
              <a:rPr lang="en-US" dirty="0" smtClean="0"/>
              <a:t>capacity MW; </a:t>
            </a:r>
            <a:r>
              <a:rPr lang="en-US" dirty="0"/>
              <a:t>cleared resources acquire a </a:t>
            </a:r>
            <a:r>
              <a:rPr lang="en-US" dirty="0" smtClean="0"/>
              <a:t>CSO.</a:t>
            </a:r>
            <a:endParaRPr lang="en-US" dirty="0"/>
          </a:p>
          <a:p>
            <a:pPr lvl="1"/>
            <a:r>
              <a:rPr lang="en-US" dirty="0" smtClean="0"/>
              <a:t>New </a:t>
            </a:r>
            <a:r>
              <a:rPr lang="en-US" dirty="0"/>
              <a:t>Product: Zero Emission Credits (ZECs) for </a:t>
            </a:r>
            <a:r>
              <a:rPr lang="en-US" dirty="0" smtClean="0"/>
              <a:t>producing MWhs </a:t>
            </a:r>
            <a:r>
              <a:rPr lang="en-US" dirty="0"/>
              <a:t>from non‐emitting </a:t>
            </a:r>
            <a:r>
              <a:rPr lang="en-US" dirty="0" smtClean="0"/>
              <a:t>resources.</a:t>
            </a:r>
            <a:endParaRPr lang="en-US" dirty="0"/>
          </a:p>
          <a:p>
            <a:r>
              <a:rPr lang="en-US" dirty="0" smtClean="0"/>
              <a:t>ZEC‐eligible </a:t>
            </a:r>
            <a:r>
              <a:rPr lang="en-US" dirty="0"/>
              <a:t>resources offer a single price (for </a:t>
            </a:r>
            <a:r>
              <a:rPr lang="en-US" dirty="0" smtClean="0"/>
              <a:t>both commodities</a:t>
            </a:r>
            <a:r>
              <a:rPr lang="en-US" dirty="0"/>
              <a:t>) sufficient to meet their revenue </a:t>
            </a:r>
            <a:r>
              <a:rPr lang="en-US" dirty="0" smtClean="0"/>
              <a:t>requirement.</a:t>
            </a:r>
          </a:p>
          <a:p>
            <a:pPr lvl="1"/>
            <a:r>
              <a:rPr lang="en-US" dirty="0" smtClean="0"/>
              <a:t>Delivery is MWHs in the delivery year.</a:t>
            </a:r>
          </a:p>
          <a:p>
            <a:r>
              <a:rPr lang="en-US" dirty="0"/>
              <a:t>ISO </a:t>
            </a:r>
            <a:r>
              <a:rPr lang="en-US" dirty="0" smtClean="0"/>
              <a:t>simultaneously clears </a:t>
            </a:r>
            <a:r>
              <a:rPr lang="en-US" dirty="0"/>
              <a:t>these offers </a:t>
            </a:r>
            <a:r>
              <a:rPr lang="en-US" dirty="0" smtClean="0"/>
              <a:t>in a single auction using </a:t>
            </a:r>
            <a:r>
              <a:rPr lang="en-US" dirty="0"/>
              <a:t>least‐cost combination of the </a:t>
            </a:r>
            <a:r>
              <a:rPr lang="en-US" dirty="0" smtClean="0"/>
              <a:t>two products.</a:t>
            </a:r>
          </a:p>
          <a:p>
            <a:pPr lvl="1"/>
            <a:r>
              <a:rPr lang="en-US" dirty="0" smtClean="0"/>
              <a:t>New resources eligible for 7 year rate lock, not available to existing.</a:t>
            </a:r>
            <a:endParaRPr lang="en-US" dirty="0"/>
          </a:p>
        </p:txBody>
      </p:sp>
      <p:sp>
        <p:nvSpPr>
          <p:cNvPr id="3" name="Text Placeholder 2"/>
          <p:cNvSpPr>
            <a:spLocks noGrp="1"/>
          </p:cNvSpPr>
          <p:nvPr>
            <p:ph type="body" sz="quarter" idx="11"/>
          </p:nvPr>
        </p:nvSpPr>
        <p:spPr/>
        <p:txBody>
          <a:bodyPr>
            <a:normAutofit fontScale="85000" lnSpcReduction="10000"/>
          </a:bodyPr>
          <a:lstStyle/>
          <a:p>
            <a:r>
              <a:rPr lang="en-US" dirty="0" smtClean="0"/>
              <a:t>Carbon Integrated Forward Capacity Market (FCM-C)</a:t>
            </a:r>
            <a:endParaRPr lang="en-US" dirty="0"/>
          </a:p>
        </p:txBody>
      </p:sp>
    </p:spTree>
    <p:extLst>
      <p:ext uri="{BB962C8B-B14F-4D97-AF65-F5344CB8AC3E}">
        <p14:creationId xmlns:p14="http://schemas.microsoft.com/office/powerpoint/2010/main" val="1740208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r>
              <a:rPr lang="en-US" dirty="0" smtClean="0"/>
              <a:t>Enables states to pursue policies (contracts) independent of the markets.</a:t>
            </a:r>
          </a:p>
          <a:p>
            <a:r>
              <a:rPr lang="en-US" dirty="0" smtClean="0"/>
              <a:t>Protects price formation in the capacity market.</a:t>
            </a:r>
          </a:p>
          <a:p>
            <a:r>
              <a:rPr lang="en-US" dirty="0" smtClean="0"/>
              <a:t>Develops a “but-for” price for existing resources.</a:t>
            </a:r>
          </a:p>
          <a:p>
            <a:r>
              <a:rPr lang="en-US" dirty="0" smtClean="0"/>
              <a:t>Replaces the 200MW/600MW Renewable Energy Technology Exemption</a:t>
            </a:r>
          </a:p>
          <a:p>
            <a:r>
              <a:rPr lang="en-US" dirty="0" smtClean="0"/>
              <a:t>Allows all state sponsored projects to participate as capacity resources.</a:t>
            </a:r>
            <a:endParaRPr lang="en-US" dirty="0"/>
          </a:p>
        </p:txBody>
      </p:sp>
      <p:sp>
        <p:nvSpPr>
          <p:cNvPr id="3" name="Text Placeholder 2"/>
          <p:cNvSpPr>
            <a:spLocks noGrp="1"/>
          </p:cNvSpPr>
          <p:nvPr>
            <p:ph type="body" sz="quarter" idx="11"/>
          </p:nvPr>
        </p:nvSpPr>
        <p:spPr/>
        <p:txBody>
          <a:bodyPr/>
          <a:lstStyle/>
          <a:p>
            <a:r>
              <a:rPr lang="en-US" dirty="0" smtClean="0"/>
              <a:t>Two Tiered Forward Capacity Market</a:t>
            </a:r>
            <a:endParaRPr lang="en-US" dirty="0"/>
          </a:p>
        </p:txBody>
      </p:sp>
    </p:spTree>
    <p:extLst>
      <p:ext uri="{BB962C8B-B14F-4D97-AF65-F5344CB8AC3E}">
        <p14:creationId xmlns:p14="http://schemas.microsoft.com/office/powerpoint/2010/main" val="17397233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52400" y="1473200"/>
            <a:ext cx="8534400" cy="3670300"/>
          </a:xfrm>
        </p:spPr>
        <p:txBody>
          <a:bodyPr>
            <a:normAutofit/>
          </a:bodyPr>
          <a:lstStyle/>
          <a:p>
            <a:r>
              <a:rPr lang="en-US" sz="1800" dirty="0" smtClean="0"/>
              <a:t>Full competitive outcome (green &amp; pink): $7.66/kw-</a:t>
            </a:r>
            <a:r>
              <a:rPr lang="en-US" sz="1800" dirty="0" err="1" smtClean="0"/>
              <a:t>mo</a:t>
            </a:r>
            <a:endParaRPr lang="en-US" sz="1800" dirty="0" smtClean="0"/>
          </a:p>
          <a:p>
            <a:pPr marL="0" indent="0">
              <a:buNone/>
            </a:pPr>
            <a:r>
              <a:rPr lang="en-US" sz="1800" dirty="0"/>
              <a:t> </a:t>
            </a:r>
            <a:r>
              <a:rPr lang="en-US" sz="1800" dirty="0" smtClean="0"/>
              <a:t>     </a:t>
            </a:r>
            <a:r>
              <a:rPr lang="en-US" sz="1800" dirty="0" err="1" smtClean="0"/>
              <a:t>Qty</a:t>
            </a:r>
            <a:r>
              <a:rPr lang="en-US" sz="1800" dirty="0" smtClean="0"/>
              <a:t>: 35,429 MW </a:t>
            </a:r>
            <a:r>
              <a:rPr lang="en-US" sz="1800" dirty="0" smtClean="0">
                <a:sym typeface="Wingdings" panose="05000000000000000000" pitchFamily="2" charset="2"/>
              </a:rPr>
              <a:t> Total Mkt Cost:  $3.257 Bn.</a:t>
            </a:r>
          </a:p>
          <a:p>
            <a:r>
              <a:rPr lang="en-US" sz="1800" dirty="0" smtClean="0">
                <a:sym typeface="Wingdings" panose="05000000000000000000" pitchFamily="2" charset="2"/>
              </a:rPr>
              <a:t>Add 1,000MW State sponsored capacity shifts curve</a:t>
            </a:r>
          </a:p>
          <a:p>
            <a:pPr marL="0" indent="0">
              <a:buNone/>
            </a:pPr>
            <a:r>
              <a:rPr lang="en-US" sz="1800" dirty="0">
                <a:sym typeface="Wingdings" panose="05000000000000000000" pitchFamily="2" charset="2"/>
              </a:rPr>
              <a:t> </a:t>
            </a:r>
            <a:r>
              <a:rPr lang="en-US" sz="1800" dirty="0" smtClean="0">
                <a:sym typeface="Wingdings" panose="05000000000000000000" pitchFamily="2" charset="2"/>
              </a:rPr>
              <a:t>      to the right (blue line):  $6.83/kw-mo.</a:t>
            </a:r>
          </a:p>
          <a:p>
            <a:pPr marL="0" indent="0">
              <a:buNone/>
            </a:pPr>
            <a:r>
              <a:rPr lang="en-US" sz="1800" dirty="0" smtClean="0">
                <a:sym typeface="Wingdings" panose="05000000000000000000" pitchFamily="2" charset="2"/>
              </a:rPr>
              <a:t>       </a:t>
            </a:r>
            <a:r>
              <a:rPr lang="en-US" sz="1800" dirty="0" err="1" smtClean="0">
                <a:sym typeface="Wingdings" panose="05000000000000000000" pitchFamily="2" charset="2"/>
              </a:rPr>
              <a:t>Qty</a:t>
            </a:r>
            <a:r>
              <a:rPr lang="en-US" sz="1800" dirty="0" smtClean="0">
                <a:sym typeface="Wingdings" panose="05000000000000000000" pitchFamily="2" charset="2"/>
              </a:rPr>
              <a:t>:  35,604 MW  Total Mkt Cost: $2.918 B</a:t>
            </a:r>
            <a:r>
              <a:rPr lang="en-US" sz="1800" dirty="0">
                <a:sym typeface="Wingdings" panose="05000000000000000000" pitchFamily="2" charset="2"/>
              </a:rPr>
              <a:t>	</a:t>
            </a:r>
            <a:r>
              <a:rPr lang="en-US" sz="1800" dirty="0" smtClean="0">
                <a:sym typeface="Wingdings" panose="05000000000000000000" pitchFamily="2" charset="2"/>
              </a:rPr>
              <a:t>n.</a:t>
            </a:r>
          </a:p>
          <a:p>
            <a:pPr marL="0" indent="0">
              <a:buNone/>
            </a:pPr>
            <a:r>
              <a:rPr lang="en-US" sz="1800" dirty="0">
                <a:sym typeface="Wingdings" panose="05000000000000000000" pitchFamily="2" charset="2"/>
              </a:rPr>
              <a:t>	</a:t>
            </a:r>
            <a:r>
              <a:rPr lang="en-US" sz="1800" dirty="0" smtClean="0">
                <a:sym typeface="Wingdings" panose="05000000000000000000" pitchFamily="2" charset="2"/>
              </a:rPr>
              <a:t>Price Suppression:  $339 million.</a:t>
            </a:r>
          </a:p>
          <a:p>
            <a:pPr marL="0" indent="0">
              <a:buNone/>
            </a:pPr>
            <a:r>
              <a:rPr lang="en-US" sz="1800" dirty="0" smtClean="0">
                <a:sym typeface="Wingdings" panose="05000000000000000000" pitchFamily="2" charset="2"/>
              </a:rPr>
              <a:t>In-Between Capacity – capacity that cleared the first </a:t>
            </a:r>
          </a:p>
          <a:p>
            <a:pPr marL="0" indent="0">
              <a:buNone/>
            </a:pPr>
            <a:r>
              <a:rPr lang="en-US" sz="1800" dirty="0" smtClean="0">
                <a:sym typeface="Wingdings" panose="05000000000000000000" pitchFamily="2" charset="2"/>
              </a:rPr>
              <a:t>auction, but was pushed out in the second</a:t>
            </a:r>
          </a:p>
          <a:p>
            <a:r>
              <a:rPr lang="en-US" sz="1800" dirty="0" smtClean="0"/>
              <a:t>Proposal is to pro-rate MW Quantities to equate to </a:t>
            </a:r>
          </a:p>
          <a:p>
            <a:pPr marL="0" indent="0">
              <a:buNone/>
            </a:pPr>
            <a:r>
              <a:rPr lang="en-US" sz="1800" dirty="0" smtClean="0"/>
              <a:t>     same all-in cost of the competitive market outcome.</a:t>
            </a:r>
            <a:endParaRPr lang="en-US" sz="1800" dirty="0"/>
          </a:p>
        </p:txBody>
      </p:sp>
      <p:sp>
        <p:nvSpPr>
          <p:cNvPr id="3" name="Text Placeholder 2"/>
          <p:cNvSpPr>
            <a:spLocks noGrp="1"/>
          </p:cNvSpPr>
          <p:nvPr>
            <p:ph type="body" sz="quarter" idx="11"/>
          </p:nvPr>
        </p:nvSpPr>
        <p:spPr/>
        <p:txBody>
          <a:bodyPr/>
          <a:lstStyle/>
          <a:p>
            <a:r>
              <a:rPr lang="en-US" dirty="0" smtClean="0"/>
              <a:t>Mechanics of Two Tiered Pricing</a:t>
            </a:r>
            <a:endParaRPr lang="en-US"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1610874"/>
            <a:ext cx="3657600" cy="3532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748569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nepool_logo"/>
          <p:cNvPicPr/>
          <p:nvPr/>
        </p:nvPicPr>
        <p:blipFill>
          <a:blip r:embed="rId2" cstate="print"/>
          <a:srcRect/>
          <a:stretch>
            <a:fillRect/>
          </a:stretch>
        </p:blipFill>
        <p:spPr bwMode="auto">
          <a:xfrm>
            <a:off x="2590800" y="3848100"/>
            <a:ext cx="3200400" cy="1714500"/>
          </a:xfrm>
          <a:prstGeom prst="rect">
            <a:avLst/>
          </a:prstGeom>
          <a:noFill/>
        </p:spPr>
      </p:pic>
      <p:sp>
        <p:nvSpPr>
          <p:cNvPr id="3" name="Text Placeholder 2"/>
          <p:cNvSpPr>
            <a:spLocks noGrp="1"/>
          </p:cNvSpPr>
          <p:nvPr>
            <p:ph type="body" sz="quarter" idx="11"/>
          </p:nvPr>
        </p:nvSpPr>
        <p:spPr/>
        <p:txBody>
          <a:bodyPr/>
          <a:lstStyle/>
          <a:p>
            <a:r>
              <a:rPr lang="en-US" dirty="0" smtClean="0"/>
              <a:t>IMAPP Status</a:t>
            </a:r>
            <a:endParaRPr lang="en-US" sz="2400" dirty="0"/>
          </a:p>
        </p:txBody>
      </p:sp>
      <p:sp>
        <p:nvSpPr>
          <p:cNvPr id="5" name="Text Placeholder 1"/>
          <p:cNvSpPr>
            <a:spLocks noGrp="1"/>
          </p:cNvSpPr>
          <p:nvPr>
            <p:ph type="body" sz="quarter" idx="10"/>
          </p:nvPr>
        </p:nvSpPr>
        <p:spPr>
          <a:xfrm>
            <a:off x="318052" y="1390601"/>
            <a:ext cx="8534400" cy="3810000"/>
          </a:xfrm>
        </p:spPr>
        <p:txBody>
          <a:bodyPr/>
          <a:lstStyle/>
          <a:p>
            <a:pPr marL="687388"/>
            <a:r>
              <a:rPr lang="en-US" dirty="0" smtClean="0">
                <a:solidFill>
                  <a:schemeClr val="tx1"/>
                </a:solidFill>
                <a:latin typeface="Calibri" panose="020F0502020204030204" pitchFamily="34" charset="0"/>
              </a:rPr>
              <a:t>At least two additional meetings scheduled in 2017</a:t>
            </a:r>
          </a:p>
          <a:p>
            <a:pPr marL="687388"/>
            <a:r>
              <a:rPr lang="en-US" dirty="0" smtClean="0">
                <a:solidFill>
                  <a:schemeClr val="tx1"/>
                </a:solidFill>
                <a:latin typeface="Calibri" panose="020F0502020204030204" pitchFamily="34" charset="0"/>
              </a:rPr>
              <a:t>Continuing discussions to find acceptable solutions</a:t>
            </a:r>
          </a:p>
          <a:p>
            <a:pPr marL="687388"/>
            <a:r>
              <a:rPr lang="en-US" dirty="0" smtClean="0">
                <a:solidFill>
                  <a:schemeClr val="tx1"/>
                </a:solidFill>
                <a:latin typeface="Calibri" panose="020F0502020204030204" pitchFamily="34" charset="0"/>
              </a:rPr>
              <a:t>Indicative NEPOOL vote targeted for late Q1/solutions</a:t>
            </a:r>
          </a:p>
          <a:p>
            <a:pPr marL="687388"/>
            <a:r>
              <a:rPr lang="en-US" dirty="0" smtClean="0">
                <a:solidFill>
                  <a:schemeClr val="tx1"/>
                </a:solidFill>
                <a:latin typeface="Calibri" panose="020F0502020204030204" pitchFamily="34" charset="0"/>
              </a:rPr>
              <a:t>IMAPP:  </a:t>
            </a:r>
            <a:r>
              <a:rPr lang="en-US" dirty="0" smtClean="0">
                <a:solidFill>
                  <a:schemeClr val="tx1"/>
                </a:solidFill>
                <a:latin typeface="Calibri" panose="020F0502020204030204" pitchFamily="34" charset="0"/>
                <a:hlinkClick r:id="rId3"/>
              </a:rPr>
              <a:t>http://nepool.com/IMAPP.php</a:t>
            </a:r>
            <a:r>
              <a:rPr lang="en-US" dirty="0" smtClean="0">
                <a:solidFill>
                  <a:schemeClr val="tx1"/>
                </a:solidFill>
                <a:latin typeface="Calibri" panose="020F0502020204030204" pitchFamily="34" charset="0"/>
              </a:rPr>
              <a:t> </a:t>
            </a:r>
          </a:p>
          <a:p>
            <a:pPr marL="914400" lvl="2" indent="0">
              <a:buNone/>
            </a:pPr>
            <a:endParaRPr lang="en-US" sz="1800" dirty="0"/>
          </a:p>
          <a:p>
            <a:pPr marL="914400" lvl="2" indent="0">
              <a:buNone/>
            </a:pPr>
            <a:endParaRPr lang="en-US" sz="1800" dirty="0" smtClean="0"/>
          </a:p>
        </p:txBody>
      </p:sp>
    </p:spTree>
    <p:extLst>
      <p:ext uri="{BB962C8B-B14F-4D97-AF65-F5344CB8AC3E}">
        <p14:creationId xmlns:p14="http://schemas.microsoft.com/office/powerpoint/2010/main" val="3453216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82706" y="1181100"/>
            <a:ext cx="8305800" cy="3810000"/>
          </a:xfrm>
          <a:ln>
            <a:noFill/>
          </a:ln>
        </p:spPr>
        <p:txBody>
          <a:bodyPr>
            <a:normAutofit fontScale="85000" lnSpcReduction="20000"/>
          </a:bodyPr>
          <a:lstStyle/>
          <a:p>
            <a:pPr lvl="1"/>
            <a:endParaRPr lang="en-US" sz="2000" dirty="0">
              <a:solidFill>
                <a:schemeClr val="tx1"/>
              </a:solidFill>
            </a:endParaRPr>
          </a:p>
          <a:p>
            <a:pPr lvl="0">
              <a:buSzPct val="95000"/>
            </a:pPr>
            <a:r>
              <a:rPr lang="en-US" sz="3300" dirty="0">
                <a:solidFill>
                  <a:prstClr val="black"/>
                </a:solidFill>
                <a:latin typeface="Constantia"/>
              </a:rPr>
              <a:t>Formed in 1971 to address reliability and coordinated dispatch</a:t>
            </a:r>
            <a:r>
              <a:rPr lang="en-US" sz="3300" dirty="0" smtClean="0">
                <a:solidFill>
                  <a:prstClr val="black"/>
                </a:solidFill>
                <a:latin typeface="Constantia"/>
              </a:rPr>
              <a:t>.</a:t>
            </a:r>
          </a:p>
          <a:p>
            <a:pPr lvl="0">
              <a:buSzPct val="95000"/>
            </a:pPr>
            <a:endParaRPr lang="en-US" sz="2400" dirty="0" smtClean="0">
              <a:solidFill>
                <a:prstClr val="black"/>
              </a:solidFill>
              <a:latin typeface="Constantia"/>
            </a:endParaRPr>
          </a:p>
          <a:p>
            <a:pPr lvl="0">
              <a:buSzPct val="95000"/>
            </a:pPr>
            <a:r>
              <a:rPr lang="en-US" sz="3300" dirty="0">
                <a:solidFill>
                  <a:prstClr val="black"/>
                </a:solidFill>
                <a:latin typeface="Constantia"/>
              </a:rPr>
              <a:t>Over 450 members across six governance sectors</a:t>
            </a:r>
          </a:p>
          <a:p>
            <a:pPr marL="0" lvl="1" indent="0">
              <a:buClr>
                <a:srgbClr val="0F6FC6"/>
              </a:buClr>
              <a:buSzPct val="85000"/>
              <a:buNone/>
            </a:pPr>
            <a:endParaRPr lang="en-US" sz="2400" dirty="0">
              <a:solidFill>
                <a:prstClr val="black"/>
              </a:solidFill>
              <a:latin typeface="Constantia"/>
            </a:endParaRPr>
          </a:p>
          <a:p>
            <a:pPr>
              <a:buSzPct val="95000"/>
            </a:pPr>
            <a:r>
              <a:rPr lang="en-US" sz="3300" dirty="0">
                <a:latin typeface="Constantia"/>
              </a:rPr>
              <a:t>NEPOOL’s Mission: “To create and sustain open, non-discriminatory, competitive, unbundled markets for energy, capacity and ancillary services that are balanced between buyers and sellers</a:t>
            </a:r>
            <a:r>
              <a:rPr lang="en-US" sz="3300" dirty="0" smtClean="0">
                <a:latin typeface="Constantia"/>
              </a:rPr>
              <a:t>.”</a:t>
            </a:r>
          </a:p>
          <a:p>
            <a:pPr>
              <a:buClr>
                <a:srgbClr val="0BD0D9"/>
              </a:buClr>
              <a:buSzPct val="95000"/>
            </a:pPr>
            <a:endParaRPr lang="en-US" sz="2400" dirty="0" smtClean="0">
              <a:latin typeface="Constantia"/>
            </a:endParaRPr>
          </a:p>
          <a:p>
            <a:pPr lvl="0">
              <a:buClr>
                <a:srgbClr val="0BD0D9"/>
              </a:buClr>
              <a:buSzPct val="95000"/>
            </a:pPr>
            <a:endParaRPr lang="en-US" sz="3400" dirty="0">
              <a:solidFill>
                <a:prstClr val="black"/>
              </a:solidFill>
              <a:latin typeface="Constantia"/>
            </a:endParaRPr>
          </a:p>
          <a:p>
            <a:pPr marL="274320" lvl="0" indent="-274320">
              <a:buClr>
                <a:srgbClr val="0BD0D9"/>
              </a:buClr>
              <a:buSzPct val="95000"/>
              <a:buFont typeface="Wingdings 2"/>
              <a:buChar char=""/>
            </a:pPr>
            <a:endParaRPr lang="en-US" sz="3800" dirty="0">
              <a:solidFill>
                <a:prstClr val="black"/>
              </a:solidFill>
              <a:latin typeface="Constantia"/>
            </a:endParaRPr>
          </a:p>
        </p:txBody>
      </p:sp>
      <p:sp>
        <p:nvSpPr>
          <p:cNvPr id="3" name="Text Placeholder 2"/>
          <p:cNvSpPr>
            <a:spLocks noGrp="1"/>
          </p:cNvSpPr>
          <p:nvPr>
            <p:ph type="body" sz="quarter" idx="11"/>
          </p:nvPr>
        </p:nvSpPr>
        <p:spPr/>
        <p:txBody>
          <a:bodyPr/>
          <a:lstStyle/>
          <a:p>
            <a:r>
              <a:rPr lang="en-US" dirty="0" smtClean="0"/>
              <a:t> The New England Power Pool (NEPOOL)</a:t>
            </a:r>
            <a:endParaRPr lang="en-US" dirty="0"/>
          </a:p>
        </p:txBody>
      </p:sp>
    </p:spTree>
    <p:extLst>
      <p:ext uri="{BB962C8B-B14F-4D97-AF65-F5344CB8AC3E}">
        <p14:creationId xmlns:p14="http://schemas.microsoft.com/office/powerpoint/2010/main" val="27162179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4597" y="1537254"/>
            <a:ext cx="3793994" cy="4063446"/>
          </a:xfrm>
          <a:prstGeom prst="rect">
            <a:avLst/>
          </a:prstGeom>
        </p:spPr>
      </p:pic>
      <p:sp>
        <p:nvSpPr>
          <p:cNvPr id="2" name="Text Placeholder 1"/>
          <p:cNvSpPr>
            <a:spLocks noGrp="1"/>
          </p:cNvSpPr>
          <p:nvPr>
            <p:ph type="body" sz="quarter" idx="10"/>
          </p:nvPr>
        </p:nvSpPr>
        <p:spPr>
          <a:xfrm>
            <a:off x="152400" y="1460500"/>
            <a:ext cx="8458200" cy="3746500"/>
          </a:xfrm>
        </p:spPr>
        <p:txBody>
          <a:bodyPr/>
          <a:lstStyle/>
          <a:p>
            <a:pPr>
              <a:spcBef>
                <a:spcPts val="600"/>
              </a:spcBef>
            </a:pPr>
            <a:r>
              <a:rPr lang="en-US" sz="2400" dirty="0" smtClean="0"/>
              <a:t>NEPOOL is THE </a:t>
            </a:r>
            <a:r>
              <a:rPr lang="en-US" sz="2400" dirty="0"/>
              <a:t>stakeholder </a:t>
            </a:r>
            <a:r>
              <a:rPr lang="en-US" sz="2400" dirty="0" smtClean="0"/>
              <a:t/>
            </a:r>
            <a:br>
              <a:rPr lang="en-US" sz="2400" dirty="0" smtClean="0"/>
            </a:br>
            <a:r>
              <a:rPr lang="en-US" sz="2400" dirty="0" smtClean="0"/>
              <a:t>voting </a:t>
            </a:r>
            <a:r>
              <a:rPr lang="en-US" sz="2400" dirty="0"/>
              <a:t>organization to advise </a:t>
            </a:r>
            <a:r>
              <a:rPr lang="en-US" sz="2400" dirty="0" smtClean="0"/>
              <a:t>on </a:t>
            </a:r>
            <a:br>
              <a:rPr lang="en-US" sz="2400" dirty="0" smtClean="0"/>
            </a:br>
            <a:r>
              <a:rPr lang="en-US" sz="2400" dirty="0" smtClean="0"/>
              <a:t>all </a:t>
            </a:r>
            <a:r>
              <a:rPr lang="en-US" sz="2400" dirty="0"/>
              <a:t>matters relating to the </a:t>
            </a:r>
            <a:r>
              <a:rPr lang="en-US" sz="2400" dirty="0" smtClean="0"/>
              <a:t/>
            </a:r>
            <a:br>
              <a:rPr lang="en-US" sz="2400" dirty="0" smtClean="0"/>
            </a:br>
            <a:r>
              <a:rPr lang="en-US" sz="2400" dirty="0" smtClean="0"/>
              <a:t>competitive </a:t>
            </a:r>
            <a:r>
              <a:rPr lang="en-US" sz="2400" dirty="0"/>
              <a:t>wholesale market </a:t>
            </a:r>
            <a:r>
              <a:rPr lang="en-US" sz="2400" dirty="0" smtClean="0"/>
              <a:t/>
            </a:r>
            <a:br>
              <a:rPr lang="en-US" sz="2400" dirty="0" smtClean="0"/>
            </a:br>
            <a:r>
              <a:rPr lang="en-US" sz="2400" dirty="0" smtClean="0"/>
              <a:t>rules </a:t>
            </a:r>
            <a:r>
              <a:rPr lang="en-US" sz="2400" dirty="0"/>
              <a:t>and transmission </a:t>
            </a:r>
            <a:r>
              <a:rPr lang="en-US" sz="2400" dirty="0" smtClean="0"/>
              <a:t/>
            </a:r>
            <a:br>
              <a:rPr lang="en-US" sz="2400" dirty="0" smtClean="0"/>
            </a:br>
            <a:r>
              <a:rPr lang="en-US" sz="2400" dirty="0" smtClean="0"/>
              <a:t>tariff design.</a:t>
            </a:r>
          </a:p>
          <a:p>
            <a:pPr>
              <a:spcBef>
                <a:spcPts val="600"/>
              </a:spcBef>
            </a:pPr>
            <a:endParaRPr lang="en-US" sz="1600" dirty="0" smtClean="0"/>
          </a:p>
          <a:p>
            <a:pPr>
              <a:spcBef>
                <a:spcPts val="600"/>
              </a:spcBef>
            </a:pPr>
            <a:r>
              <a:rPr lang="en-US" sz="2400" dirty="0" smtClean="0"/>
              <a:t>Designed </a:t>
            </a:r>
            <a:r>
              <a:rPr lang="en-US" sz="2400" dirty="0"/>
              <a:t>to maximize </a:t>
            </a:r>
            <a:r>
              <a:rPr lang="en-US" sz="2400" dirty="0" smtClean="0"/>
              <a:t>consensus</a:t>
            </a:r>
            <a:br>
              <a:rPr lang="en-US" sz="2400" dirty="0" smtClean="0"/>
            </a:br>
            <a:r>
              <a:rPr lang="en-US" sz="2400" dirty="0" smtClean="0"/>
              <a:t>among stakeholders</a:t>
            </a:r>
            <a:endParaRPr lang="en-US" sz="2400" dirty="0"/>
          </a:p>
        </p:txBody>
      </p:sp>
      <p:sp>
        <p:nvSpPr>
          <p:cNvPr id="3" name="Text Placeholder 2"/>
          <p:cNvSpPr>
            <a:spLocks noGrp="1"/>
          </p:cNvSpPr>
          <p:nvPr>
            <p:ph type="body" sz="quarter" idx="11"/>
          </p:nvPr>
        </p:nvSpPr>
        <p:spPr/>
        <p:txBody>
          <a:bodyPr/>
          <a:lstStyle/>
          <a:p>
            <a:r>
              <a:rPr lang="en-US" dirty="0" smtClean="0"/>
              <a:t>NEPOOL Stakeholder Process</a:t>
            </a:r>
            <a:endParaRPr lang="en-US" dirty="0"/>
          </a:p>
        </p:txBody>
      </p:sp>
    </p:spTree>
    <p:extLst>
      <p:ext uri="{BB962C8B-B14F-4D97-AF65-F5344CB8AC3E}">
        <p14:creationId xmlns:p14="http://schemas.microsoft.com/office/powerpoint/2010/main" val="3131488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Broad acknowledgement that current markets were not designed to achieve state energy policies.</a:t>
            </a:r>
          </a:p>
          <a:p>
            <a:endParaRPr lang="en-US" sz="1600" dirty="0" smtClean="0"/>
          </a:p>
          <a:p>
            <a:r>
              <a:rPr lang="en-US" dirty="0" smtClean="0"/>
              <a:t>Growing recognition of states’ need to achieve legislatively mandated targets. </a:t>
            </a:r>
            <a:endParaRPr lang="en-US" dirty="0"/>
          </a:p>
        </p:txBody>
      </p:sp>
      <p:sp>
        <p:nvSpPr>
          <p:cNvPr id="3" name="Text Placeholder 2"/>
          <p:cNvSpPr>
            <a:spLocks noGrp="1"/>
          </p:cNvSpPr>
          <p:nvPr>
            <p:ph type="body" sz="quarter" idx="11"/>
          </p:nvPr>
        </p:nvSpPr>
        <p:spPr/>
        <p:txBody>
          <a:bodyPr>
            <a:normAutofit/>
          </a:bodyPr>
          <a:lstStyle/>
          <a:p>
            <a:r>
              <a:rPr lang="en-US" dirty="0" smtClean="0"/>
              <a:t>Genesis of IMAPP</a:t>
            </a:r>
            <a:endParaRPr lang="en-US" dirty="0"/>
          </a:p>
        </p:txBody>
      </p:sp>
    </p:spTree>
    <p:extLst>
      <p:ext uri="{BB962C8B-B14F-4D97-AF65-F5344CB8AC3E}">
        <p14:creationId xmlns:p14="http://schemas.microsoft.com/office/powerpoint/2010/main" val="477460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1333500"/>
            <a:ext cx="8229600" cy="3670300"/>
          </a:xfrm>
        </p:spPr>
        <p:txBody>
          <a:bodyPr>
            <a:normAutofit fontScale="92500" lnSpcReduction="10000"/>
          </a:bodyPr>
          <a:lstStyle/>
          <a:p>
            <a:pPr marL="0" indent="0">
              <a:buNone/>
            </a:pPr>
            <a:r>
              <a:rPr lang="en-US" b="1" dirty="0" smtClean="0"/>
              <a:t>Public Policy Perspective:</a:t>
            </a:r>
          </a:p>
          <a:p>
            <a:r>
              <a:rPr lang="en-US" dirty="0" smtClean="0"/>
              <a:t>Markets not delivering desired outcomes.</a:t>
            </a:r>
          </a:p>
          <a:p>
            <a:pPr lvl="1"/>
            <a:r>
              <a:rPr lang="en-US" dirty="0" smtClean="0"/>
              <a:t>Not designed to accomplish states’ clean/renewable policies</a:t>
            </a:r>
          </a:p>
          <a:p>
            <a:r>
              <a:rPr lang="en-US" dirty="0" smtClean="0"/>
              <a:t>Market protections (MOPR) can prevent full value for new state policy resources.</a:t>
            </a:r>
          </a:p>
          <a:p>
            <a:r>
              <a:rPr lang="en-US" dirty="0" smtClean="0"/>
              <a:t>Need to ensure that consumers get what they pay for at a reasonable cost.</a:t>
            </a:r>
            <a:endParaRPr lang="en-US" dirty="0"/>
          </a:p>
        </p:txBody>
      </p:sp>
      <p:sp>
        <p:nvSpPr>
          <p:cNvPr id="3" name="Text Placeholder 2"/>
          <p:cNvSpPr>
            <a:spLocks noGrp="1"/>
          </p:cNvSpPr>
          <p:nvPr>
            <p:ph type="body" sz="quarter" idx="11"/>
          </p:nvPr>
        </p:nvSpPr>
        <p:spPr/>
        <p:txBody>
          <a:bodyPr/>
          <a:lstStyle/>
          <a:p>
            <a:r>
              <a:rPr lang="en-US" dirty="0" smtClean="0"/>
              <a:t>Perspectives of the Gaps – Buy Side</a:t>
            </a:r>
            <a:endParaRPr lang="en-US" dirty="0"/>
          </a:p>
        </p:txBody>
      </p:sp>
    </p:spTree>
    <p:extLst>
      <p:ext uri="{BB962C8B-B14F-4D97-AF65-F5344CB8AC3E}">
        <p14:creationId xmlns:p14="http://schemas.microsoft.com/office/powerpoint/2010/main" val="4268397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1333500"/>
            <a:ext cx="8229600" cy="3670300"/>
          </a:xfrm>
        </p:spPr>
        <p:txBody>
          <a:bodyPr>
            <a:normAutofit fontScale="92500"/>
          </a:bodyPr>
          <a:lstStyle/>
          <a:p>
            <a:pPr marL="0" indent="0">
              <a:buNone/>
            </a:pPr>
            <a:r>
              <a:rPr lang="en-US" b="1" dirty="0" smtClean="0"/>
              <a:t>Competitive Supplier/Merchant Perspective:</a:t>
            </a:r>
          </a:p>
          <a:p>
            <a:r>
              <a:rPr lang="en-US" dirty="0" smtClean="0"/>
              <a:t>State solicitations result in out-of-market procurement  and impact competitive outcomes:</a:t>
            </a:r>
          </a:p>
          <a:p>
            <a:pPr lvl="1"/>
            <a:r>
              <a:rPr lang="en-US" dirty="0" smtClean="0"/>
              <a:t>Suppresses prices below competitive levels.</a:t>
            </a:r>
          </a:p>
          <a:p>
            <a:pPr lvl="1"/>
            <a:r>
              <a:rPr lang="en-US" dirty="0" smtClean="0"/>
              <a:t>Segments markets and reduces size and liquidly.</a:t>
            </a:r>
          </a:p>
          <a:p>
            <a:r>
              <a:rPr lang="en-US" dirty="0" smtClean="0"/>
              <a:t>Greater need to rely on market protections (MOPR) to ensure proper price formation.</a:t>
            </a:r>
            <a:endParaRPr lang="en-US" dirty="0"/>
          </a:p>
        </p:txBody>
      </p:sp>
      <p:sp>
        <p:nvSpPr>
          <p:cNvPr id="3" name="Text Placeholder 2"/>
          <p:cNvSpPr>
            <a:spLocks noGrp="1"/>
          </p:cNvSpPr>
          <p:nvPr>
            <p:ph type="body" sz="quarter" idx="11"/>
          </p:nvPr>
        </p:nvSpPr>
        <p:spPr/>
        <p:txBody>
          <a:bodyPr/>
          <a:lstStyle/>
          <a:p>
            <a:r>
              <a:rPr lang="en-US" dirty="0" smtClean="0"/>
              <a:t>Perspectives of the Gaps – Sell Side</a:t>
            </a:r>
            <a:endParaRPr lang="en-US" dirty="0"/>
          </a:p>
        </p:txBody>
      </p:sp>
    </p:spTree>
    <p:extLst>
      <p:ext uri="{BB962C8B-B14F-4D97-AF65-F5344CB8AC3E}">
        <p14:creationId xmlns:p14="http://schemas.microsoft.com/office/powerpoint/2010/main" val="4242667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A NEPOOL initiative to consider changes to the existing wholesale competitive market design that will not only ensure reliability of the electric system  through  competitive wholesale markets, but will do so while at the same time achieving the public policy goals of the New England states.</a:t>
            </a:r>
          </a:p>
          <a:p>
            <a:pPr marL="0" indent="0">
              <a:buNone/>
            </a:pPr>
            <a:endParaRPr lang="en-US" dirty="0"/>
          </a:p>
        </p:txBody>
      </p:sp>
      <p:sp>
        <p:nvSpPr>
          <p:cNvPr id="3" name="Text Placeholder 2"/>
          <p:cNvSpPr>
            <a:spLocks noGrp="1"/>
          </p:cNvSpPr>
          <p:nvPr>
            <p:ph type="body" sz="quarter" idx="11"/>
          </p:nvPr>
        </p:nvSpPr>
        <p:spPr/>
        <p:txBody>
          <a:bodyPr/>
          <a:lstStyle/>
          <a:p>
            <a:r>
              <a:rPr lang="en-US" dirty="0" smtClean="0"/>
              <a:t>Bridging the Divide - IMAPP</a:t>
            </a:r>
            <a:endParaRPr lang="en-US" dirty="0"/>
          </a:p>
        </p:txBody>
      </p:sp>
    </p:spTree>
    <p:extLst>
      <p:ext uri="{BB962C8B-B14F-4D97-AF65-F5344CB8AC3E}">
        <p14:creationId xmlns:p14="http://schemas.microsoft.com/office/powerpoint/2010/main" val="3552115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1458259"/>
            <a:ext cx="8229600" cy="3670300"/>
          </a:xfrm>
        </p:spPr>
        <p:txBody>
          <a:bodyPr>
            <a:normAutofit fontScale="92500" lnSpcReduction="10000"/>
          </a:bodyPr>
          <a:lstStyle/>
          <a:p>
            <a:pPr marL="0" indent="0">
              <a:buNone/>
            </a:pPr>
            <a:r>
              <a:rPr lang="en-US" dirty="0" smtClean="0"/>
              <a:t>I.  Defining what is “Public Policy.”</a:t>
            </a:r>
          </a:p>
          <a:p>
            <a:pPr lvl="1"/>
            <a:r>
              <a:rPr lang="en-US" dirty="0" smtClean="0"/>
              <a:t>Markets work best with well defined products.</a:t>
            </a:r>
          </a:p>
          <a:p>
            <a:pPr lvl="1"/>
            <a:endParaRPr lang="en-US" sz="2200" dirty="0" smtClean="0"/>
          </a:p>
          <a:p>
            <a:pPr marL="0" indent="0">
              <a:buNone/>
            </a:pPr>
            <a:r>
              <a:rPr lang="en-US" dirty="0" smtClean="0"/>
              <a:t>II.  Deciding how much “Public Policy” to procure.</a:t>
            </a:r>
          </a:p>
          <a:p>
            <a:pPr lvl="1"/>
            <a:r>
              <a:rPr lang="en-US" dirty="0" smtClean="0"/>
              <a:t>States’ requirements drive procurements. </a:t>
            </a:r>
          </a:p>
          <a:p>
            <a:pPr lvl="1"/>
            <a:endParaRPr lang="en-US" sz="2200" dirty="0" smtClean="0"/>
          </a:p>
          <a:p>
            <a:pPr marL="0" indent="0">
              <a:buNone/>
            </a:pPr>
            <a:r>
              <a:rPr lang="en-US" dirty="0" smtClean="0"/>
              <a:t>III. Agreeing on who pays.</a:t>
            </a:r>
          </a:p>
          <a:p>
            <a:pPr lvl="1"/>
            <a:r>
              <a:rPr lang="en-US" dirty="0" smtClean="0"/>
              <a:t>Policies not necessarily valued equally across states.</a:t>
            </a:r>
            <a:endParaRPr lang="en-US" dirty="0"/>
          </a:p>
        </p:txBody>
      </p:sp>
      <p:sp>
        <p:nvSpPr>
          <p:cNvPr id="3" name="Text Placeholder 2"/>
          <p:cNvSpPr>
            <a:spLocks noGrp="1"/>
          </p:cNvSpPr>
          <p:nvPr>
            <p:ph type="body" sz="quarter" idx="11"/>
          </p:nvPr>
        </p:nvSpPr>
        <p:spPr/>
        <p:txBody>
          <a:bodyPr/>
          <a:lstStyle/>
          <a:p>
            <a:r>
              <a:rPr lang="en-US" dirty="0" smtClean="0"/>
              <a:t>IMAPP Challenges</a:t>
            </a:r>
            <a:endParaRPr lang="en-US" dirty="0"/>
          </a:p>
        </p:txBody>
      </p:sp>
    </p:spTree>
    <p:extLst>
      <p:ext uri="{BB962C8B-B14F-4D97-AF65-F5344CB8AC3E}">
        <p14:creationId xmlns:p14="http://schemas.microsoft.com/office/powerpoint/2010/main" val="4133070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0000" lnSpcReduction="20000"/>
          </a:bodyPr>
          <a:lstStyle/>
          <a:p>
            <a:pPr marL="0" indent="0">
              <a:buNone/>
            </a:pPr>
            <a:r>
              <a:rPr lang="en-US" b="1" dirty="0" smtClean="0"/>
              <a:t>Carbon Pricing in the Energy Market</a:t>
            </a:r>
          </a:p>
          <a:p>
            <a:r>
              <a:rPr lang="en-US" dirty="0" smtClean="0"/>
              <a:t>Integrates carbon costs in energy offers.  Adder $ returned by emitters.</a:t>
            </a:r>
          </a:p>
          <a:p>
            <a:pPr marL="0" indent="0">
              <a:buNone/>
            </a:pPr>
            <a:r>
              <a:rPr lang="en-US" b="1" dirty="0" smtClean="0"/>
              <a:t>Forward Clean Energy Market (FCEM)</a:t>
            </a:r>
          </a:p>
          <a:p>
            <a:r>
              <a:rPr lang="en-US" dirty="0" smtClean="0"/>
              <a:t>Forward market for clean energy.</a:t>
            </a:r>
          </a:p>
          <a:p>
            <a:pPr marL="0" indent="0">
              <a:buNone/>
            </a:pPr>
            <a:r>
              <a:rPr lang="en-US" b="1" dirty="0" smtClean="0"/>
              <a:t>Carbon-Integrated Forward Capacity Market (FCM-C)</a:t>
            </a:r>
          </a:p>
          <a:p>
            <a:r>
              <a:rPr lang="en-US" dirty="0" smtClean="0"/>
              <a:t>Co-optimized zero emission credit (ZEC) with the existing Forward Capacity Market (FCM)</a:t>
            </a:r>
          </a:p>
          <a:p>
            <a:pPr marL="0" indent="0">
              <a:buNone/>
            </a:pPr>
            <a:r>
              <a:rPr lang="en-US" b="1" dirty="0" smtClean="0"/>
              <a:t>FCM Two-Tiered Pricing Construct</a:t>
            </a:r>
          </a:p>
          <a:p>
            <a:r>
              <a:rPr lang="en-US" dirty="0" smtClean="0"/>
              <a:t>Protects market players from price suppression while accommodating participation of state supported projects. </a:t>
            </a:r>
            <a:endParaRPr lang="en-US" dirty="0"/>
          </a:p>
        </p:txBody>
      </p:sp>
      <p:sp>
        <p:nvSpPr>
          <p:cNvPr id="3" name="Text Placeholder 2"/>
          <p:cNvSpPr>
            <a:spLocks noGrp="1"/>
          </p:cNvSpPr>
          <p:nvPr>
            <p:ph type="body" sz="quarter" idx="11"/>
          </p:nvPr>
        </p:nvSpPr>
        <p:spPr/>
        <p:txBody>
          <a:bodyPr/>
          <a:lstStyle/>
          <a:p>
            <a:r>
              <a:rPr lang="en-US" dirty="0" smtClean="0"/>
              <a:t>IMAPP Proposals</a:t>
            </a:r>
            <a:endParaRPr lang="en-US" dirty="0"/>
          </a:p>
        </p:txBody>
      </p:sp>
    </p:spTree>
    <p:extLst>
      <p:ext uri="{BB962C8B-B14F-4D97-AF65-F5344CB8AC3E}">
        <p14:creationId xmlns:p14="http://schemas.microsoft.com/office/powerpoint/2010/main" val="3145053685"/>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Office Theme">
      <a:majorFont>
        <a:latin typeface="Arial"/>
        <a:ea typeface=""/>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1796</TotalTime>
  <Words>1217</Words>
  <Application>Microsoft Macintosh PowerPoint</Application>
  <PresentationFormat>On-screen Show (16:10)</PresentationFormat>
  <Paragraphs>156</Paragraphs>
  <Slides>19</Slides>
  <Notes>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19</vt:i4>
      </vt:variant>
    </vt:vector>
  </HeadingPairs>
  <TitlesOfParts>
    <vt:vector size="26" baseType="lpstr">
      <vt:lpstr>Arial</vt:lpstr>
      <vt:lpstr>Calibri</vt:lpstr>
      <vt:lpstr>Constantia</vt:lpstr>
      <vt:lpstr>Wingdings</vt:lpstr>
      <vt:lpstr>Wingdings 2</vt:lpstr>
      <vt:lpstr>Blank</vt:lpstr>
      <vt:lpstr>Office Theme</vt:lpstr>
      <vt:lpstr>Integrating Public Policy Resources Into Markets (in 3 RTOs): NEPOOL’s IMAPP Initiative Integrating Markets And Public Policy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Day Pitney LLP</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Forward Clean Energy Market</dc:title>
  <dc:creator>Sebastian</dc:creator>
  <cp:lastModifiedBy>Susan Rivo</cp:lastModifiedBy>
  <cp:revision>158</cp:revision>
  <cp:lastPrinted>2016-08-24T03:04:46Z</cp:lastPrinted>
  <dcterms:created xsi:type="dcterms:W3CDTF">2016-08-17T14:50:13Z</dcterms:created>
  <dcterms:modified xsi:type="dcterms:W3CDTF">2016-11-30T00:10:30Z</dcterms:modified>
</cp:coreProperties>
</file>